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648" r:id="rId2"/>
  </p:sldMasterIdLst>
  <p:sldIdLst>
    <p:sldId id="260" r:id="rId3"/>
    <p:sldId id="259" r:id="rId4"/>
    <p:sldId id="264" r:id="rId5"/>
    <p:sldId id="261" r:id="rId6"/>
    <p:sldId id="262" r:id="rId7"/>
    <p:sldId id="265" r:id="rId8"/>
    <p:sldId id="266" r:id="rId9"/>
    <p:sldId id="267" r:id="rId10"/>
    <p:sldId id="282" r:id="rId11"/>
    <p:sldId id="263" r:id="rId12"/>
    <p:sldId id="268" r:id="rId13"/>
    <p:sldId id="281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9" r:id="rId25"/>
    <p:sldId id="257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231"/>
    <a:srgbClr val="4D4D4F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93113" y="62372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02638" y="61499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00765"/>
            <a:ext cx="8229600" cy="1739092"/>
          </a:xfrm>
          <a:prstGeom prst="rect">
            <a:avLst/>
          </a:prstGeom>
        </p:spPr>
        <p:txBody>
          <a:bodyPr/>
          <a:lstStyle>
            <a:lvl1pPr algn="l">
              <a:defRPr lang="en-US" sz="4000" b="1" i="0" kern="1200" cap="all" spc="500" smtClean="0">
                <a:solidFill>
                  <a:schemeClr val="bg1"/>
                </a:solidFill>
                <a:latin typeface="Helvetica"/>
                <a:ea typeface="Geneva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96288"/>
            <a:ext cx="8229600" cy="22462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kern="1200" spc="150" baseline="0">
                <a:solidFill>
                  <a:schemeClr val="bg1"/>
                </a:solidFill>
                <a:latin typeface="Helvetic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7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6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 i="0" cap="all" spc="500" baseline="0">
                <a:solidFill>
                  <a:srgbClr val="4D4D4F"/>
                </a:solidFill>
                <a:latin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8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433531"/>
            <a:ext cx="8229600" cy="4365688"/>
          </a:xfrm>
          <a:prstGeom prst="rect">
            <a:avLst/>
          </a:prstGeom>
        </p:spPr>
        <p:txBody>
          <a:bodyPr/>
          <a:lstStyle>
            <a:lvl1pPr>
              <a:defRPr sz="2400" b="1" i="0" kern="1200" spc="150">
                <a:solidFill>
                  <a:srgbClr val="4D4D4F"/>
                </a:solidFill>
                <a:latin typeface="Helvetica"/>
                <a:cs typeface="Arial"/>
              </a:defRPr>
            </a:lvl1pPr>
            <a:lvl2pPr>
              <a:defRPr sz="2200" b="1" i="0" kern="1200" spc="150">
                <a:solidFill>
                  <a:srgbClr val="4D4D4F"/>
                </a:solidFill>
                <a:latin typeface="Helvetica"/>
                <a:cs typeface="Arial"/>
              </a:defRPr>
            </a:lvl2pPr>
            <a:lvl3pPr>
              <a:defRPr sz="1800" b="1" i="0" kern="1200" spc="150">
                <a:solidFill>
                  <a:srgbClr val="4D4D4F"/>
                </a:solidFill>
                <a:latin typeface="Helvetica"/>
                <a:cs typeface="Arial"/>
              </a:defRPr>
            </a:lvl3pPr>
            <a:lvl4pPr>
              <a:defRPr sz="1600" b="1" i="0" kern="1200" spc="150">
                <a:solidFill>
                  <a:srgbClr val="4D4D4F"/>
                </a:solidFill>
                <a:latin typeface="Helvetica"/>
                <a:cs typeface="Arial"/>
              </a:defRPr>
            </a:lvl4pPr>
            <a:lvl5pPr>
              <a:defRPr b="1" i="0" spc="50">
                <a:solidFill>
                  <a:srgbClr val="4D4D4F"/>
                </a:solidFill>
                <a:latin typeface="+mn-l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6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 i="0" cap="all" spc="500">
                <a:solidFill>
                  <a:srgbClr val="4D4D4F"/>
                </a:solidFill>
                <a:latin typeface="Helvetica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9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6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 i="0" cap="all" spc="500">
                <a:solidFill>
                  <a:srgbClr val="4D4D4F"/>
                </a:solidFill>
                <a:latin typeface="Helvetica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5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ity_Hall_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GL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6126163"/>
            <a:ext cx="37655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Jonathan.Pauling@london.gov.uk" TargetMode="External"/><Relationship Id="rId3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eah.schabas@london.gov.uk" TargetMode="External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choolfoodplan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choolfoodplan.com/fil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29600" cy="1739900"/>
          </a:xfrm>
        </p:spPr>
        <p:txBody>
          <a:bodyPr/>
          <a:lstStyle/>
          <a:p>
            <a:pPr eaLnBrk="1" hangingPunct="1">
              <a:defRPr/>
            </a:pPr>
            <a:r>
              <a:rPr dirty="0">
                <a:cs typeface="ＭＳ Ｐゴシック" charset="0"/>
              </a:rPr>
              <a:t>London Flagships briefing</a:t>
            </a:r>
            <a:endParaRPr dirty="0"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97038"/>
            <a:ext cx="8229600" cy="2244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Monday 7</a:t>
            </a:r>
            <a:r>
              <a:rPr lang="en-US" baseline="30000" dirty="0" smtClean="0">
                <a:ea typeface="ＭＳ Ｐゴシック" charset="0"/>
              </a:rPr>
              <a:t>th</a:t>
            </a:r>
            <a:r>
              <a:rPr lang="en-US" dirty="0" smtClean="0">
                <a:ea typeface="ＭＳ Ｐゴシック" charset="0"/>
              </a:rPr>
              <a:t> October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1pm to 3pm, City Hall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338" y="1433513"/>
            <a:ext cx="8229600" cy="6286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dirty="0" smtClean="0"/>
              <a:t>Timeline: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(provisional)</a:t>
            </a:r>
            <a:endParaRPr lang="en-GB" dirty="0"/>
          </a:p>
        </p:txBody>
      </p:sp>
      <p:pic>
        <p:nvPicPr>
          <p:cNvPr id="12292" name="tab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062163"/>
            <a:ext cx="76612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338" y="1658938"/>
            <a:ext cx="8229600" cy="41402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endParaRPr lang="en-GB" dirty="0"/>
          </a:p>
          <a:p>
            <a:pPr marL="0" indent="0"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GB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GB" dirty="0" smtClean="0"/>
              <a:t>For further information contact Jonathan Pauling, Senior Policy Officer, Greater London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cap="none">
                <a:latin typeface="Helvetica" charset="0"/>
                <a:ea typeface="MS PGothic" charset="0"/>
                <a:cs typeface="Arial" charset="0"/>
              </a:rPr>
              <a:t>MAKING LINKS – THE GLA FOOD PROGRAMME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29600" cy="1739900"/>
          </a:xfrm>
        </p:spPr>
        <p:txBody>
          <a:bodyPr/>
          <a:lstStyle/>
          <a:p>
            <a:pPr>
              <a:defRPr/>
            </a:pPr>
            <a:r>
              <a:rPr lang="en-GB" dirty="0">
                <a:cs typeface="ＭＳ Ｐゴシック" charset="0"/>
              </a:rPr>
              <a:t>The food programme at the </a:t>
            </a:r>
            <a:r>
              <a:rPr lang="en-GB" dirty="0" err="1">
                <a:cs typeface="ＭＳ Ｐゴシック" charset="0"/>
              </a:rPr>
              <a:t>gla</a:t>
            </a:r>
            <a:endParaRPr lang="en-GB" dirty="0"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97038"/>
            <a:ext cx="8229600" cy="2244725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GB" dirty="0" smtClean="0"/>
              <a:t>Complimentary programmes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338" y="1433513"/>
            <a:ext cx="8229600" cy="4365625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a typeface="Genev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a typeface="Geneva" charset="0"/>
            </a:endParaRPr>
          </a:p>
        </p:txBody>
      </p:sp>
      <p:pic>
        <p:nvPicPr>
          <p:cNvPr id="15364" name="Picture 2" descr="S:\Urban Greening\Food Project\Projects_Programmes\Capital Growth\Edible Urban\Pics for Presentation\Pictur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-144463"/>
            <a:ext cx="8496300" cy="707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1237673" y="1708726"/>
            <a:ext cx="6511635" cy="108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GB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MS PGothic" pitchFamily="34" charset="-128"/>
                <a:cs typeface="+mn-cs"/>
              </a:rPr>
              <a:t>GLA Food Programme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338" y="1433513"/>
            <a:ext cx="8229600" cy="436562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6388" name="Picture 2" descr="S:\Urban Greening\Food Project\Projects_Programmes\Capital Growth\Edible Urban\Pics for Presentation\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125"/>
            <a:ext cx="816927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Capital Growth</a:t>
            </a:r>
            <a:endParaRPr lang="en-GB" dirty="0"/>
          </a:p>
        </p:txBody>
      </p:sp>
      <p:pic>
        <p:nvPicPr>
          <p:cNvPr id="17411" name="Picture 2" descr="S:\Urban Greening\Food Project\Projects_Programmes\Capital Growth\Edible Urban\Pics for Presentation\Picture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433513"/>
            <a:ext cx="6823075" cy="436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Food High Streets</a:t>
            </a:r>
            <a:endParaRPr lang="en-GB" dirty="0"/>
          </a:p>
        </p:txBody>
      </p:sp>
      <p:pic>
        <p:nvPicPr>
          <p:cNvPr id="18435" name="Picture 2" descr="S:\Urban Greening\Food Project\London Food Board\Website\Website Content May 2011\Photos\Business &amp; Commer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109663"/>
            <a:ext cx="2911475" cy="436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S:\Urban Greening\Food Project\London Food Board\Website\Website Content May 2011\Photos\Good Food on the Public P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266825"/>
            <a:ext cx="269875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\\homedata\home$\JPauling\My Pictures\Broadway-Mar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1109663"/>
            <a:ext cx="29146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Takeaways Toolkit</a:t>
            </a:r>
            <a:endParaRPr lang="en-GB" dirty="0"/>
          </a:p>
        </p:txBody>
      </p:sp>
      <p:graphicFrame>
        <p:nvGraphicFramePr>
          <p:cNvPr id="19459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992438" y="1433513"/>
          <a:ext cx="3073400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Image" r:id="rId3" imgW="7161905" imgH="10171429" progId="Photoshop.Image.11">
                  <p:embed/>
                </p:oleObj>
              </mc:Choice>
              <mc:Fallback>
                <p:oleObj name="Image" r:id="rId3" imgW="7161905" imgH="10171429" progId="Photoshop.Image.11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1433513"/>
                        <a:ext cx="3073400" cy="4365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Healthier Catering Commitment</a:t>
            </a:r>
            <a:endParaRPr lang="en-GB" dirty="0"/>
          </a:p>
        </p:txBody>
      </p:sp>
      <p:pic>
        <p:nvPicPr>
          <p:cNvPr id="20483" name="Picture 10" descr="Aug12_borough_map_healthier_catering_commit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666875"/>
            <a:ext cx="4778375" cy="3695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4" descr="Healthier Catering Commit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154238"/>
            <a:ext cx="112077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2" descr="h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422650"/>
            <a:ext cx="2881313" cy="2382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1433513"/>
            <a:ext cx="3117850" cy="436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Good Food for London</a:t>
            </a:r>
            <a:br>
              <a:rPr lang="en-GB" dirty="0" smtClean="0"/>
            </a:br>
            <a:r>
              <a:rPr lang="en-GB" dirty="0" smtClean="0"/>
              <a:t>Report 2013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338" y="1433513"/>
            <a:ext cx="8229600" cy="43656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en-US" sz="1800">
                <a:latin typeface="Helvetica" charset="0"/>
                <a:ea typeface="MS PGothic" charset="0"/>
                <a:cs typeface="Arial" charset="0"/>
              </a:rPr>
              <a:t>13.00	Welcome + Introduction to The School Food Plan</a:t>
            </a:r>
          </a:p>
          <a:p>
            <a:pPr marL="0" indent="0">
              <a:buFont typeface="Arial" charset="0"/>
              <a:buNone/>
            </a:pPr>
            <a:r>
              <a:rPr lang="en-US" sz="1800">
                <a:latin typeface="Helvetica" charset="0"/>
                <a:ea typeface="MS PGothic" charset="0"/>
                <a:cs typeface="Arial" charset="0"/>
              </a:rPr>
              <a:t>			</a:t>
            </a:r>
            <a:r>
              <a:rPr lang="en-US" sz="1800" b="0" i="1">
                <a:latin typeface="Helvetica" charset="0"/>
                <a:ea typeface="MS PGothic" charset="0"/>
                <a:cs typeface="Arial" charset="0"/>
              </a:rPr>
              <a:t>Myles Bremner, Director for The School Food Plan</a:t>
            </a:r>
          </a:p>
          <a:p>
            <a:pPr marL="0" indent="0">
              <a:buFont typeface="Arial" charset="0"/>
              <a:buNone/>
            </a:pPr>
            <a:r>
              <a:rPr lang="en-US" sz="1800">
                <a:latin typeface="Helvetica" charset="0"/>
                <a:ea typeface="MS PGothic" charset="0"/>
                <a:cs typeface="Arial" charset="0"/>
              </a:rPr>
              <a:t>13.15	Vision for the London Flagships</a:t>
            </a:r>
          </a:p>
          <a:p>
            <a:pPr marL="0" indent="0">
              <a:buFont typeface="Arial" charset="0"/>
              <a:buNone/>
            </a:pPr>
            <a:r>
              <a:rPr lang="en-US" sz="1800">
                <a:latin typeface="Helvetica" charset="0"/>
                <a:ea typeface="MS PGothic" charset="0"/>
                <a:cs typeface="Arial" charset="0"/>
              </a:rPr>
              <a:t>			</a:t>
            </a:r>
            <a:r>
              <a:rPr lang="en-US" sz="1800" b="0" i="1">
                <a:latin typeface="Helvetica" charset="0"/>
                <a:ea typeface="MS PGothic" charset="0"/>
                <a:cs typeface="Arial" charset="0"/>
              </a:rPr>
              <a:t>Rosie Boycott, Chair of The London Food Board</a:t>
            </a:r>
          </a:p>
          <a:p>
            <a:pPr marL="0" indent="0">
              <a:buFont typeface="Arial" charset="0"/>
              <a:buNone/>
            </a:pPr>
            <a:r>
              <a:rPr lang="en-US" sz="1800">
                <a:latin typeface="Helvetica" charset="0"/>
                <a:ea typeface="MS PGothic" charset="0"/>
                <a:cs typeface="Arial" charset="0"/>
              </a:rPr>
              <a:t>13.25	Cross-GLA support</a:t>
            </a:r>
          </a:p>
          <a:p>
            <a:pPr marL="0" indent="0">
              <a:buFont typeface="Arial" charset="0"/>
              <a:buNone/>
            </a:pPr>
            <a:r>
              <a:rPr lang="en-US" sz="1800">
                <a:latin typeface="Helvetica" charset="0"/>
                <a:ea typeface="MS PGothic" charset="0"/>
                <a:cs typeface="Arial" charset="0"/>
              </a:rPr>
              <a:t>			</a:t>
            </a:r>
            <a:r>
              <a:rPr lang="en-US" sz="1800" b="0" i="1">
                <a:latin typeface="Helvetica" charset="0"/>
                <a:ea typeface="MS PGothic" charset="0"/>
                <a:cs typeface="Arial" charset="0"/>
              </a:rPr>
              <a:t>Matthew Patten, Chief Executive of The Mayor’s Fund 			For London</a:t>
            </a:r>
          </a:p>
          <a:p>
            <a:pPr marL="0" indent="0">
              <a:buFont typeface="Arial" charset="0"/>
              <a:buNone/>
            </a:pPr>
            <a:r>
              <a:rPr lang="en-US" sz="1800">
                <a:latin typeface="Helvetica" charset="0"/>
                <a:ea typeface="MS PGothic" charset="0"/>
                <a:cs typeface="Arial" charset="0"/>
              </a:rPr>
              <a:t>13.30	Detail on the application process</a:t>
            </a:r>
          </a:p>
          <a:p>
            <a:pPr marL="0" indent="0">
              <a:buFont typeface="Arial" charset="0"/>
              <a:buNone/>
            </a:pPr>
            <a:r>
              <a:rPr lang="en-US" sz="1800">
                <a:latin typeface="Helvetica" charset="0"/>
                <a:ea typeface="MS PGothic" charset="0"/>
                <a:cs typeface="Arial" charset="0"/>
              </a:rPr>
              <a:t>			</a:t>
            </a:r>
            <a:r>
              <a:rPr lang="en-US" sz="1800" b="0" i="1">
                <a:latin typeface="Helvetica" charset="0"/>
                <a:ea typeface="MS PGothic" charset="0"/>
                <a:cs typeface="Arial" charset="0"/>
              </a:rPr>
              <a:t>Leah Schabas, Coordinator for The School Food Plan </a:t>
            </a:r>
          </a:p>
          <a:p>
            <a:pPr marL="0" indent="0">
              <a:buFont typeface="Arial" charset="0"/>
              <a:buNone/>
            </a:pPr>
            <a:r>
              <a:rPr lang="en-US" sz="1800">
                <a:latin typeface="Helvetica" charset="0"/>
                <a:ea typeface="MS PGothic" charset="0"/>
                <a:cs typeface="Arial" charset="0"/>
              </a:rPr>
              <a:t>13.40	Overview of GLA initiatives</a:t>
            </a:r>
          </a:p>
          <a:p>
            <a:pPr marL="0" indent="0">
              <a:buFont typeface="Arial" charset="0"/>
              <a:buNone/>
            </a:pPr>
            <a:r>
              <a:rPr lang="en-US" sz="1800">
                <a:latin typeface="Helvetica" charset="0"/>
                <a:ea typeface="MS PGothic" charset="0"/>
                <a:cs typeface="Arial" charset="0"/>
              </a:rPr>
              <a:t>			</a:t>
            </a:r>
            <a:r>
              <a:rPr lang="en-US" sz="1800" b="0" i="1">
                <a:latin typeface="Helvetica" charset="0"/>
                <a:ea typeface="MS PGothic" charset="0"/>
                <a:cs typeface="Arial" charset="0"/>
              </a:rPr>
              <a:t>Jonathan Pauling, Senior Policy Officer for GLA Food 			Programme</a:t>
            </a:r>
            <a:endParaRPr lang="en-US" sz="1800" b="0">
              <a:latin typeface="Helvetica" charset="0"/>
              <a:ea typeface="MS PGothic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z="1800">
                <a:latin typeface="Helvetica" charset="0"/>
                <a:ea typeface="MS PGothic" charset="0"/>
                <a:cs typeface="Arial" charset="0"/>
              </a:rPr>
              <a:t>13.45	Q&amp;A</a:t>
            </a:r>
          </a:p>
          <a:p>
            <a:pPr marL="0" indent="0">
              <a:buFont typeface="Arial" charset="0"/>
              <a:buNone/>
            </a:pPr>
            <a:r>
              <a:rPr lang="en-US" sz="1800">
                <a:latin typeface="Helvetica" charset="0"/>
                <a:ea typeface="MS PGothic" charset="0"/>
                <a:cs typeface="Arial" charset="0"/>
              </a:rPr>
              <a:t>15.00	End</a:t>
            </a:r>
          </a:p>
          <a:p>
            <a:pPr marL="0" indent="0" eaLnBrk="1" hangingPunct="1">
              <a:buFont typeface="Arial" charset="0"/>
              <a:buNone/>
            </a:pPr>
            <a:endParaRPr lang="en-US">
              <a:latin typeface="Helvetica" charset="0"/>
              <a:ea typeface="Geneva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Geneva" charset="0"/>
              </a:rPr>
              <a:t>AGENDA</a:t>
            </a:r>
            <a:endParaRPr lang="en-US" dirty="0">
              <a:ea typeface="Genev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338" y="1433513"/>
            <a:ext cx="8229600" cy="436562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Food Waste</a:t>
            </a:r>
            <a:endParaRPr lang="en-GB" dirty="0"/>
          </a:p>
        </p:txBody>
      </p:sp>
      <p:pic>
        <p:nvPicPr>
          <p:cNvPr id="22532" name="Picture 11" descr="feeding-5000_2059272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293813"/>
            <a:ext cx="6130925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Food Poverty</a:t>
            </a:r>
            <a:endParaRPr lang="en-GB" dirty="0"/>
          </a:p>
        </p:txBody>
      </p:sp>
      <p:pic>
        <p:nvPicPr>
          <p:cNvPr id="2355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66875"/>
            <a:ext cx="8229600" cy="310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075" y="1408113"/>
            <a:ext cx="4741863" cy="4135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Contact: </a:t>
            </a:r>
            <a:r>
              <a:rPr lang="en-US" sz="1600" dirty="0" smtClean="0">
                <a:ea typeface="+mn-ea"/>
                <a:cs typeface="+mn-cs"/>
                <a:hlinkClick r:id="rId2"/>
              </a:rPr>
              <a:t>Jonathan.Pauling@london.gov.uk</a:t>
            </a:r>
            <a:r>
              <a:rPr lang="en-US" sz="1600" dirty="0" smtClean="0"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Phone: 020 7983 4595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24579" name="Picture 3" descr="City_Hall_IMG_32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4938"/>
            <a:ext cx="332263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-506413" y="24272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Geneva" charset="0"/>
              </a:rPr>
              <a:t>Find out More</a:t>
            </a:r>
            <a:endParaRPr lang="en-US" dirty="0">
              <a:ea typeface="Genev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338" y="1433513"/>
            <a:ext cx="8229600" cy="4365625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dirty="0" smtClean="0"/>
              <a:t>Our three key questions for YOU: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 smtClean="0"/>
              <a:t>Are you up for this?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 smtClean="0"/>
              <a:t>Who should we be talking to?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 smtClean="0"/>
              <a:t>What do you need from us to get your decision-makers on board?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Q &amp; A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1225" y="1408113"/>
            <a:ext cx="3922713" cy="413543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sz="1800">
                <a:latin typeface="Helvetica" charset="0"/>
                <a:ea typeface="MS PGothic" charset="0"/>
                <a:cs typeface="Geneva" charset="0"/>
              </a:rPr>
              <a:t>Information from today’s briefing will be shared publicly at </a:t>
            </a:r>
            <a:r>
              <a:rPr lang="en-US" sz="1800">
                <a:latin typeface="Helvetica" charset="0"/>
                <a:ea typeface="MS PGothic" charset="0"/>
                <a:cs typeface="Geneva" charset="0"/>
                <a:hlinkClick r:id="rId2"/>
              </a:rPr>
              <a:t>www.schoolfoodplan.com</a:t>
            </a:r>
            <a:endParaRPr lang="en-US" sz="1800">
              <a:latin typeface="Helvetica" charset="0"/>
              <a:ea typeface="MS PGothic" charset="0"/>
              <a:cs typeface="Geneva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1800">
              <a:latin typeface="Helvetica" charset="0"/>
              <a:ea typeface="MS PGothic" charset="0"/>
              <a:cs typeface="Genev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1800">
                <a:latin typeface="Helvetica" charset="0"/>
                <a:ea typeface="MS PGothic" charset="0"/>
                <a:cs typeface="Geneva" charset="0"/>
              </a:rPr>
              <a:t>If you have further questions, please contact Leah Schabas at </a:t>
            </a:r>
            <a:r>
              <a:rPr lang="en-US" sz="1800" u="sng">
                <a:latin typeface="Helvetica" charset="0"/>
                <a:ea typeface="MS PGothic" charset="0"/>
                <a:cs typeface="Geneva" charset="0"/>
                <a:hlinkClick r:id="rId3"/>
              </a:rPr>
              <a:t>leah.schabas@london.gov.uk</a:t>
            </a:r>
            <a:endParaRPr lang="en-US" sz="1800" u="sng">
              <a:latin typeface="Helvetica" charset="0"/>
              <a:ea typeface="MS PGothic" charset="0"/>
              <a:cs typeface="Geneva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1800" u="sng">
              <a:latin typeface="Helvetica" charset="0"/>
              <a:ea typeface="MS PGothic" charset="0"/>
              <a:cs typeface="Geneva" charset="0"/>
            </a:endParaRPr>
          </a:p>
        </p:txBody>
      </p:sp>
      <p:pic>
        <p:nvPicPr>
          <p:cNvPr id="26627" name="Picture 3" descr="City_Hall_IMG_32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8113"/>
            <a:ext cx="4065588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-506413" y="24272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Geneva" charset="0"/>
              </a:rPr>
              <a:t>Thank you</a:t>
            </a:r>
            <a:endParaRPr lang="en-US" dirty="0">
              <a:ea typeface="Genev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The School food plan</a:t>
            </a:r>
            <a:endParaRPr lang="en-GB" dirty="0"/>
          </a:p>
        </p:txBody>
      </p:sp>
      <p:sp>
        <p:nvSpPr>
          <p:cNvPr id="6147" name="Content Placeholder 2"/>
          <p:cNvSpPr>
            <a:spLocks noGrp="1"/>
          </p:cNvSpPr>
          <p:nvPr/>
        </p:nvSpPr>
        <p:spPr bwMode="auto">
          <a:xfrm>
            <a:off x="457200" y="4965700"/>
            <a:ext cx="82296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>
                <a:hlinkClick r:id="rId2"/>
              </a:rPr>
              <a:t>http://www.schoolfoodplan.com/film/</a:t>
            </a:r>
            <a:endParaRPr lang="en-US" sz="3200"/>
          </a:p>
        </p:txBody>
      </p:sp>
      <p:pic>
        <p:nvPicPr>
          <p:cNvPr id="6148" name="Picture 4" descr="the_film_thumb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350963"/>
            <a:ext cx="5753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SFP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9175"/>
            <a:ext cx="36687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338" y="3721100"/>
            <a:ext cx="8229600" cy="2078038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GB" dirty="0" smtClean="0"/>
              <a:t>Improved health and attainment across the community through initiatives around food.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1741488"/>
            <a:ext cx="8229600" cy="1979612"/>
          </a:xfrm>
        </p:spPr>
        <p:txBody>
          <a:bodyPr/>
          <a:lstStyle/>
          <a:p>
            <a:pPr algn="ctr">
              <a:defRPr/>
            </a:pPr>
            <a:r>
              <a:rPr lang="en-GB" sz="4800" dirty="0" smtClean="0"/>
              <a:t>London flagships vision</a:t>
            </a:r>
            <a:endParaRPr lang="en-GB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338" y="1433513"/>
            <a:ext cx="8229600" cy="43656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en-US" sz="1400">
                <a:latin typeface="Helvetica" charset="0"/>
                <a:ea typeface="MS PGothic" charset="0"/>
                <a:cs typeface="Arial" charset="0"/>
              </a:rPr>
              <a:t>Improve quality of food available</a:t>
            </a:r>
          </a:p>
          <a:p>
            <a:pPr lvl="1"/>
            <a:r>
              <a:rPr lang="en-US" sz="1400" b="0">
                <a:latin typeface="Helvetica" charset="0"/>
                <a:cs typeface="Arial" charset="0"/>
              </a:rPr>
              <a:t>Provide healthy free school meals to children beyond Year 2</a:t>
            </a:r>
          </a:p>
          <a:p>
            <a:pPr lvl="1"/>
            <a:r>
              <a:rPr lang="en-US" sz="1400" b="0">
                <a:latin typeface="Helvetica" charset="0"/>
                <a:cs typeface="Arial" charset="0"/>
              </a:rPr>
              <a:t>Ensure availability of fresh fruit and veg in stores in ‘food deserts’</a:t>
            </a:r>
          </a:p>
          <a:p>
            <a:pPr lvl="1"/>
            <a:r>
              <a:rPr lang="en-US" sz="1400" b="0">
                <a:latin typeface="Helvetica" charset="0"/>
                <a:cs typeface="Arial" charset="0"/>
              </a:rPr>
              <a:t>Restrict junk food outlets through planning regulations</a:t>
            </a:r>
          </a:p>
          <a:p>
            <a:pPr lvl="1"/>
            <a:r>
              <a:rPr lang="en-US" sz="1400" b="0">
                <a:latin typeface="Helvetica" charset="0"/>
                <a:cs typeface="Arial" charset="0"/>
              </a:rPr>
              <a:t>Run a ‘healthy checkouts’ initiative in supermarkets</a:t>
            </a:r>
          </a:p>
          <a:p>
            <a:pPr lvl="1"/>
            <a:r>
              <a:rPr lang="en-US" sz="1400" b="0">
                <a:latin typeface="Helvetica" charset="0"/>
                <a:cs typeface="Arial" charset="0"/>
              </a:rPr>
              <a:t>For those who facing hunger, run ‘food clubs’ with year round access to food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Helvetica" charset="0"/>
                <a:ea typeface="MS PGothic" charset="0"/>
                <a:cs typeface="Arial" charset="0"/>
              </a:rPr>
              <a:t>Increase understanding of how diet impacts health</a:t>
            </a:r>
          </a:p>
          <a:p>
            <a:pPr lvl="1"/>
            <a:r>
              <a:rPr lang="en-US" sz="1400">
                <a:latin typeface="Helvetica" charset="0"/>
                <a:cs typeface="Arial" charset="0"/>
              </a:rPr>
              <a:t>Run a borough-wide public health information campaign around food </a:t>
            </a:r>
            <a:r>
              <a:rPr lang="en-US" sz="1400" b="0">
                <a:latin typeface="Helvetica" charset="0"/>
                <a:cs typeface="Arial" charset="0"/>
              </a:rPr>
              <a:t>and diet</a:t>
            </a:r>
          </a:p>
          <a:p>
            <a:pPr lvl="1"/>
            <a:r>
              <a:rPr lang="en-US" sz="1400" b="0">
                <a:latin typeface="Helvetica" charset="0"/>
                <a:cs typeface="Arial" charset="0"/>
              </a:rPr>
              <a:t>Carry out nutrition education programmes in schools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Helvetica" charset="0"/>
                <a:ea typeface="MS PGothic" charset="0"/>
                <a:cs typeface="Arial" charset="0"/>
              </a:rPr>
              <a:t>Develop practical cooking skills</a:t>
            </a:r>
          </a:p>
          <a:p>
            <a:pPr lvl="1"/>
            <a:r>
              <a:rPr lang="en-US" sz="1400" b="0">
                <a:latin typeface="Helvetica" charset="0"/>
                <a:cs typeface="Arial" charset="0"/>
              </a:rPr>
              <a:t>Support schools in delivering cooking requirement in new national curriculum</a:t>
            </a:r>
          </a:p>
          <a:p>
            <a:pPr lvl="1"/>
            <a:r>
              <a:rPr lang="en-US" sz="1400" b="0">
                <a:latin typeface="Helvetica" charset="0"/>
                <a:cs typeface="Arial" charset="0"/>
              </a:rPr>
              <a:t>Set up after-school and holiday cooking clubs for families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Helvetica" charset="0"/>
                <a:ea typeface="MS PGothic" charset="0"/>
                <a:cs typeface="Arial" charset="0"/>
              </a:rPr>
              <a:t>Foster a love of good food</a:t>
            </a:r>
          </a:p>
          <a:p>
            <a:pPr lvl="1"/>
            <a:r>
              <a:rPr lang="en-US" sz="1400" b="0">
                <a:latin typeface="Helvetica" charset="0"/>
                <a:cs typeface="Arial" charset="0"/>
              </a:rPr>
              <a:t>Engage families in food growing through community gardens</a:t>
            </a:r>
          </a:p>
          <a:p>
            <a:pPr lvl="1"/>
            <a:r>
              <a:rPr lang="en-US" sz="1400" b="0">
                <a:latin typeface="Helvetica" charset="0"/>
                <a:cs typeface="Arial" charset="0"/>
              </a:rPr>
              <a:t>Organise local food festivals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5450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en-GB" sz="2000" cap="none" dirty="0" smtClean="0"/>
              <a:t>Some examples of activities, which might produce our four short-term outcomes:</a:t>
            </a:r>
            <a:endParaRPr lang="en-GB" sz="2000" cap="non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14338" y="2017713"/>
            <a:ext cx="8229600" cy="1979612"/>
          </a:xfrm>
        </p:spPr>
        <p:txBody>
          <a:bodyPr/>
          <a:lstStyle/>
          <a:p>
            <a:pPr algn="ctr">
              <a:defRPr/>
            </a:pPr>
            <a:r>
              <a:rPr lang="en-GB" sz="4800" dirty="0" smtClean="0"/>
              <a:t>Cross-GLA support for the </a:t>
            </a:r>
            <a:r>
              <a:rPr lang="en-GB" sz="4800" dirty="0" err="1" smtClean="0"/>
              <a:t>FLagships</a:t>
            </a:r>
            <a:endParaRPr lang="en-GB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338" y="1433513"/>
            <a:ext cx="8229600" cy="43656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en-US">
                <a:latin typeface="Helvetica" charset="0"/>
                <a:ea typeface="MS PGothic" charset="0"/>
                <a:cs typeface="Arial" charset="0"/>
              </a:rPr>
              <a:t>What does Flagships status entail?</a:t>
            </a:r>
          </a:p>
          <a:p>
            <a:pPr lvl="1"/>
            <a:r>
              <a:rPr lang="en-US">
                <a:latin typeface="Helvetica" charset="0"/>
                <a:cs typeface="Arial" charset="0"/>
              </a:rPr>
              <a:t>Funding of £1 million over two years</a:t>
            </a:r>
          </a:p>
          <a:p>
            <a:pPr lvl="1"/>
            <a:r>
              <a:rPr lang="en-US">
                <a:latin typeface="Helvetica" charset="0"/>
                <a:cs typeface="Arial" charset="0"/>
              </a:rPr>
              <a:t>Coordinated support from GLA team</a:t>
            </a:r>
          </a:p>
          <a:p>
            <a:pPr lvl="1"/>
            <a:r>
              <a:rPr lang="en-US">
                <a:latin typeface="Helvetica" charset="0"/>
                <a:cs typeface="Arial" charset="0"/>
              </a:rPr>
              <a:t>International best practice</a:t>
            </a:r>
          </a:p>
          <a:p>
            <a:pPr lvl="1"/>
            <a:r>
              <a:rPr lang="en-US">
                <a:latin typeface="Helvetica" charset="0"/>
                <a:cs typeface="Arial" charset="0"/>
              </a:rPr>
              <a:t>Public profile</a:t>
            </a:r>
          </a:p>
          <a:p>
            <a:pPr marL="0" indent="0">
              <a:buFont typeface="Arial" charset="0"/>
              <a:buNone/>
            </a:pPr>
            <a:endParaRPr lang="en-US">
              <a:latin typeface="Helvetica" charset="0"/>
              <a:ea typeface="MS PGothic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(provisional)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338" y="1433513"/>
            <a:ext cx="8229600" cy="4365625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1600" dirty="0"/>
              <a:t>What do we expect from Boroughs?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b="0" dirty="0"/>
              <a:t>Demonstrated track record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b="0" dirty="0"/>
              <a:t>Around food in schools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b="0" dirty="0"/>
              <a:t>Around food across the community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b="0" dirty="0"/>
              <a:t>Compelling proposal laying out how will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b="0" dirty="0"/>
              <a:t>Join up existing activities in a coordinated approach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b="0" dirty="0"/>
              <a:t>Address identified gaps and opportunities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b="0" dirty="0"/>
              <a:t>Launch creative innovative programs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b="0" dirty="0" err="1"/>
              <a:t>Utilise</a:t>
            </a:r>
            <a:r>
              <a:rPr lang="en-US" sz="1600" b="0" dirty="0"/>
              <a:t> wider existing support available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b="0" dirty="0"/>
              <a:t>Work across party lines, and across private and public sectors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b="0" dirty="0"/>
              <a:t>Strong leadership buy-in and strategic alignment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b="0" dirty="0"/>
              <a:t>Evidence of matched funding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b="0" dirty="0"/>
              <a:t>Bring other partners on board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b="0" dirty="0"/>
              <a:t>Systems to ensure rigorous monitoring &amp; evaluation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(provisional)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338" y="1433513"/>
            <a:ext cx="8229600" cy="4365625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1600" dirty="0" smtClean="0"/>
              <a:t>Other selection criteria:</a:t>
            </a:r>
            <a:endParaRPr lang="en-US" sz="1600" dirty="0"/>
          </a:p>
          <a:p>
            <a:pPr lvl="1">
              <a:defRPr/>
            </a:pPr>
            <a:r>
              <a:rPr lang="en-US" sz="1600" b="0" dirty="0" smtClean="0"/>
              <a:t>One inner borough, one outer borough</a:t>
            </a:r>
          </a:p>
          <a:p>
            <a:pPr lvl="1">
              <a:defRPr/>
            </a:pPr>
            <a:r>
              <a:rPr lang="en-US" sz="1600" b="0" dirty="0" smtClean="0"/>
              <a:t>Balance between demonstrating:</a:t>
            </a:r>
          </a:p>
          <a:p>
            <a:pPr lvl="2">
              <a:defRPr/>
            </a:pPr>
            <a:r>
              <a:rPr lang="en-US" sz="1600" b="0" dirty="0" smtClean="0"/>
              <a:t>Greatest need (e.g. food poverty, obesity rates)</a:t>
            </a:r>
          </a:p>
          <a:p>
            <a:pPr lvl="2">
              <a:defRPr/>
            </a:pPr>
            <a:r>
              <a:rPr lang="en-US" sz="1600" b="0" dirty="0" smtClean="0"/>
              <a:t>Best ability to implement (e.g. capacity, </a:t>
            </a:r>
            <a:r>
              <a:rPr lang="en-US" sz="1600" b="0" smtClean="0"/>
              <a:t>track record)</a:t>
            </a:r>
            <a:endParaRPr lang="en-US" sz="1600" b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(provisional)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466375"/>
      </p:ext>
    </p:extLst>
  </p:cSld>
  <p:clrMapOvr>
    <a:masterClrMapping/>
  </p:clrMapOvr>
</p:sld>
</file>

<file path=ppt/theme/theme1.xml><?xml version="1.0" encoding="utf-8"?>
<a:theme xmlns:a="http://schemas.openxmlformats.org/drawingml/2006/main" name="Flagships briefing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L_powerpoint_template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Flagships briefing ppt.pot</Template>
  <TotalTime>315</TotalTime>
  <Words>479</Words>
  <Application>Microsoft Macintosh PowerPoint</Application>
  <PresentationFormat>On-screen Show (4:3)</PresentationFormat>
  <Paragraphs>93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MS PGothic</vt:lpstr>
      <vt:lpstr>Arial</vt:lpstr>
      <vt:lpstr>Geneva</vt:lpstr>
      <vt:lpstr>Helvetica</vt:lpstr>
      <vt:lpstr>Flagships briefing ppt</vt:lpstr>
      <vt:lpstr>MoL_powerpoint_template_white</vt:lpstr>
      <vt:lpstr>Image</vt:lpstr>
      <vt:lpstr>London Flagships briefing</vt:lpstr>
      <vt:lpstr>AGENDA</vt:lpstr>
      <vt:lpstr>The School food plan</vt:lpstr>
      <vt:lpstr>London flagships vision</vt:lpstr>
      <vt:lpstr>Some examples of activities, which might produce our four short-term outcomes:</vt:lpstr>
      <vt:lpstr>Cross-GLA support for the FLagships</vt:lpstr>
      <vt:lpstr>(provisional)</vt:lpstr>
      <vt:lpstr>(provisional)</vt:lpstr>
      <vt:lpstr>(provisional)</vt:lpstr>
      <vt:lpstr>(provisional)</vt:lpstr>
      <vt:lpstr>MAKING LINKS – THE GLA FOOD PROGRAMME</vt:lpstr>
      <vt:lpstr>The food programme at the gla</vt:lpstr>
      <vt:lpstr>PowerPoint Presentation</vt:lpstr>
      <vt:lpstr>PowerPoint Presentation</vt:lpstr>
      <vt:lpstr>Capital Growth</vt:lpstr>
      <vt:lpstr>Food High Streets</vt:lpstr>
      <vt:lpstr>Takeaways Toolkit</vt:lpstr>
      <vt:lpstr>Healthier Catering Commitment</vt:lpstr>
      <vt:lpstr>Good Food for London Report 2013</vt:lpstr>
      <vt:lpstr>Food Waste</vt:lpstr>
      <vt:lpstr>Food Poverty</vt:lpstr>
      <vt:lpstr>Find out More</vt:lpstr>
      <vt:lpstr>Q &amp; A</vt:lpstr>
      <vt:lpstr>Thank you</vt:lpstr>
    </vt:vector>
  </TitlesOfParts>
  <Company>GLA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Vivienne Lang</dc:creator>
  <cp:lastModifiedBy>Leah Schabas</cp:lastModifiedBy>
  <cp:revision>28</cp:revision>
  <dcterms:created xsi:type="dcterms:W3CDTF">2012-09-06T16:26:47Z</dcterms:created>
  <dcterms:modified xsi:type="dcterms:W3CDTF">2013-10-14T19:08:10Z</dcterms:modified>
</cp:coreProperties>
</file>