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0"/>
  </p:notesMasterIdLst>
  <p:sldIdLst>
    <p:sldId id="263" r:id="rId2"/>
    <p:sldId id="264" r:id="rId3"/>
    <p:sldId id="270" r:id="rId4"/>
    <p:sldId id="302" r:id="rId5"/>
    <p:sldId id="272" r:id="rId6"/>
    <p:sldId id="265" r:id="rId7"/>
    <p:sldId id="275" r:id="rId8"/>
    <p:sldId id="266" r:id="rId9"/>
    <p:sldId id="277" r:id="rId10"/>
    <p:sldId id="279" r:id="rId11"/>
    <p:sldId id="280" r:id="rId12"/>
    <p:sldId id="276" r:id="rId13"/>
    <p:sldId id="281" r:id="rId14"/>
    <p:sldId id="285" r:id="rId15"/>
    <p:sldId id="288" r:id="rId16"/>
    <p:sldId id="286" r:id="rId17"/>
    <p:sldId id="290" r:id="rId18"/>
    <p:sldId id="292" r:id="rId19"/>
    <p:sldId id="293" r:id="rId20"/>
    <p:sldId id="294" r:id="rId21"/>
    <p:sldId id="295" r:id="rId22"/>
    <p:sldId id="299" r:id="rId23"/>
    <p:sldId id="296" r:id="rId24"/>
    <p:sldId id="289" r:id="rId25"/>
    <p:sldId id="297" r:id="rId26"/>
    <p:sldId id="298" r:id="rId27"/>
    <p:sldId id="300" r:id="rId28"/>
    <p:sldId id="301" r:id="rId29"/>
  </p:sldIdLst>
  <p:sldSz cx="9144000" cy="6858000" type="screen4x3"/>
  <p:notesSz cx="6669088" cy="97758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079">
          <p15:clr>
            <a:srgbClr val="A4A3A4"/>
          </p15:clr>
        </p15:guide>
        <p15:guide id="2" pos="210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ane Sixsmith" initials="" lastIdx="2" clrIdx="0"/>
  <p:cmAuthor id="7" name="Paul Blakeley" initials="PB" lastIdx="1" clrIdx="7"/>
  <p:cmAuthor id="1" name="Juliane Caillouette Noble" initials="" lastIdx="4" clrIdx="1"/>
  <p:cmAuthor id="2" name="Joseph Mann" initials="" lastIdx="3" clrIdx="2"/>
  <p:cmAuthor id="3" name="Anonymous" initials="" lastIdx="1" clrIdx="3"/>
  <p:cmAuthor id="4" name="Paul BLAKELEY" initials="" lastIdx="9" clrIdx="4"/>
  <p:cmAuthor id="5" name="Gemma Hopwood" initials="" lastIdx="4" clrIdx="5"/>
  <p:cmAuthor id="6" name="Susan Wood-Griffiths" initials="" lastIdx="1" clrIdx="6"/>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497D"/>
    <a:srgbClr val="F4EED3"/>
    <a:srgbClr val="D70734"/>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34" autoAdjust="0"/>
    <p:restoredTop sz="45339" autoAdjust="0"/>
  </p:normalViewPr>
  <p:slideViewPr>
    <p:cSldViewPr snapToGrid="0" snapToObjects="1">
      <p:cViewPr>
        <p:scale>
          <a:sx n="108" d="100"/>
          <a:sy n="108" d="100"/>
        </p:scale>
        <p:origin x="-90" y="-72"/>
      </p:cViewPr>
      <p:guideLst>
        <p:guide orient="horz" pos="2160"/>
        <p:guide pos="2880"/>
      </p:guideLst>
    </p:cSldViewPr>
  </p:slideViewPr>
  <p:outlineViewPr>
    <p:cViewPr>
      <p:scale>
        <a:sx n="33" d="100"/>
        <a:sy n="33" d="100"/>
      </p:scale>
      <p:origin x="0" y="-1440"/>
    </p:cViewPr>
  </p:outlineViewPr>
  <p:notesTextViewPr>
    <p:cViewPr>
      <p:scale>
        <a:sx n="100" d="100"/>
        <a:sy n="100" d="100"/>
      </p:scale>
      <p:origin x="0" y="0"/>
    </p:cViewPr>
  </p:notesTextViewPr>
  <p:notesViewPr>
    <p:cSldViewPr snapToGrid="0" snapToObjects="1">
      <p:cViewPr>
        <p:scale>
          <a:sx n="82" d="100"/>
          <a:sy n="82" d="100"/>
        </p:scale>
        <p:origin x="-2064" y="-42"/>
      </p:cViewPr>
      <p:guideLst>
        <p:guide orient="horz" pos="3079"/>
        <p:guide pos="210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889938" cy="488791"/>
          </a:xfrm>
          <a:prstGeom prst="rect">
            <a:avLst/>
          </a:prstGeom>
        </p:spPr>
        <p:txBody>
          <a:bodyPr vert="horz" lIns="91432" tIns="45716" rIns="91432" bIns="45716" rtlCol="0"/>
          <a:lstStyle>
            <a:lvl1pPr algn="l">
              <a:defRPr sz="1200"/>
            </a:lvl1pPr>
          </a:lstStyle>
          <a:p>
            <a:endParaRPr lang="en-GB"/>
          </a:p>
        </p:txBody>
      </p:sp>
      <p:sp>
        <p:nvSpPr>
          <p:cNvPr id="3" name="Date Placeholder 2"/>
          <p:cNvSpPr>
            <a:spLocks noGrp="1"/>
          </p:cNvSpPr>
          <p:nvPr>
            <p:ph type="dt" idx="1"/>
          </p:nvPr>
        </p:nvSpPr>
        <p:spPr>
          <a:xfrm>
            <a:off x="3777607" y="1"/>
            <a:ext cx="2889938" cy="488791"/>
          </a:xfrm>
          <a:prstGeom prst="rect">
            <a:avLst/>
          </a:prstGeom>
        </p:spPr>
        <p:txBody>
          <a:bodyPr vert="horz" lIns="91432" tIns="45716" rIns="91432" bIns="45716" rtlCol="0"/>
          <a:lstStyle>
            <a:lvl1pPr algn="r">
              <a:defRPr sz="1200"/>
            </a:lvl1pPr>
          </a:lstStyle>
          <a:p>
            <a:fld id="{2642E001-6E98-4D83-8307-AEAB09A0352D}" type="datetimeFigureOut">
              <a:rPr lang="en-GB" smtClean="0"/>
              <a:t>17/03/2016</a:t>
            </a:fld>
            <a:endParaRPr lang="en-GB"/>
          </a:p>
        </p:txBody>
      </p:sp>
      <p:sp>
        <p:nvSpPr>
          <p:cNvPr id="4" name="Slide Image Placeholder 3"/>
          <p:cNvSpPr>
            <a:spLocks noGrp="1" noRot="1" noChangeAspect="1"/>
          </p:cNvSpPr>
          <p:nvPr>
            <p:ph type="sldImg" idx="2"/>
          </p:nvPr>
        </p:nvSpPr>
        <p:spPr>
          <a:xfrm>
            <a:off x="890588" y="733425"/>
            <a:ext cx="4887912" cy="3665538"/>
          </a:xfrm>
          <a:prstGeom prst="rect">
            <a:avLst/>
          </a:prstGeom>
          <a:noFill/>
          <a:ln w="12700">
            <a:solidFill>
              <a:prstClr val="black"/>
            </a:solidFill>
          </a:ln>
        </p:spPr>
        <p:txBody>
          <a:bodyPr vert="horz" lIns="91432" tIns="45716" rIns="91432" bIns="45716" rtlCol="0" anchor="ctr"/>
          <a:lstStyle/>
          <a:p>
            <a:endParaRPr lang="en-GB"/>
          </a:p>
        </p:txBody>
      </p:sp>
      <p:sp>
        <p:nvSpPr>
          <p:cNvPr id="5" name="Notes Placeholder 4"/>
          <p:cNvSpPr>
            <a:spLocks noGrp="1"/>
          </p:cNvSpPr>
          <p:nvPr>
            <p:ph type="body" sz="quarter" idx="3"/>
          </p:nvPr>
        </p:nvSpPr>
        <p:spPr>
          <a:xfrm>
            <a:off x="666909" y="4643518"/>
            <a:ext cx="5335270" cy="4399121"/>
          </a:xfrm>
          <a:prstGeom prst="rect">
            <a:avLst/>
          </a:prstGeom>
        </p:spPr>
        <p:txBody>
          <a:bodyPr vert="horz" lIns="91432" tIns="45716" rIns="91432" bIns="4571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1" y="9285337"/>
            <a:ext cx="2889938" cy="488791"/>
          </a:xfrm>
          <a:prstGeom prst="rect">
            <a:avLst/>
          </a:prstGeom>
        </p:spPr>
        <p:txBody>
          <a:bodyPr vert="horz" lIns="91432" tIns="45716" rIns="91432" bIns="45716" rtlCol="0" anchor="b"/>
          <a:lstStyle>
            <a:lvl1pPr algn="l">
              <a:defRPr sz="1200"/>
            </a:lvl1pPr>
          </a:lstStyle>
          <a:p>
            <a:endParaRPr lang="en-GB"/>
          </a:p>
        </p:txBody>
      </p:sp>
      <p:sp>
        <p:nvSpPr>
          <p:cNvPr id="7" name="Slide Number Placeholder 6"/>
          <p:cNvSpPr>
            <a:spLocks noGrp="1"/>
          </p:cNvSpPr>
          <p:nvPr>
            <p:ph type="sldNum" sz="quarter" idx="5"/>
          </p:nvPr>
        </p:nvSpPr>
        <p:spPr>
          <a:xfrm>
            <a:off x="3777607" y="9285337"/>
            <a:ext cx="2889938" cy="488791"/>
          </a:xfrm>
          <a:prstGeom prst="rect">
            <a:avLst/>
          </a:prstGeom>
        </p:spPr>
        <p:txBody>
          <a:bodyPr vert="horz" lIns="91432" tIns="45716" rIns="91432" bIns="45716" rtlCol="0" anchor="b"/>
          <a:lstStyle>
            <a:lvl1pPr algn="r">
              <a:defRPr sz="1200"/>
            </a:lvl1pPr>
          </a:lstStyle>
          <a:p>
            <a:fld id="{CB077D60-D57E-43C2-908A-5D3D3EFD6360}" type="slidenum">
              <a:rPr lang="en-GB" smtClean="0"/>
              <a:t>‹#›</a:t>
            </a:fld>
            <a:endParaRPr lang="en-GB"/>
          </a:p>
        </p:txBody>
      </p:sp>
    </p:spTree>
    <p:extLst>
      <p:ext uri="{BB962C8B-B14F-4D97-AF65-F5344CB8AC3E}">
        <p14:creationId xmlns:p14="http://schemas.microsoft.com/office/powerpoint/2010/main" val="12989403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bit.ly/1FYKCuK"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bit.ly/1SPKu76" TargetMode="Externa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bit.ly/1wCRauU"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bit.ly/1RpcUnN" TargetMode="External"/><Relationship Id="rId2" Type="http://schemas.openxmlformats.org/officeDocument/2006/relationships/slide" Target="../slides/slide12.xml"/><Relationship Id="rId1" Type="http://schemas.openxmlformats.org/officeDocument/2006/relationships/notesMaster" Target="../notesMasters/notesMaster1.xml"/><Relationship Id="rId6" Type="http://schemas.openxmlformats.org/officeDocument/2006/relationships/hyperlink" Target="http://bit.ly/1QqZzqf" TargetMode="External"/><Relationship Id="rId5" Type="http://schemas.openxmlformats.org/officeDocument/2006/relationships/hyperlink" Target="http://www.hscic.gov.uk/ncmp" TargetMode="External"/><Relationship Id="rId4" Type="http://schemas.openxmlformats.org/officeDocument/2006/relationships/hyperlink" Target="http://bit.ly/1m64S6z"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8" Type="http://schemas.openxmlformats.org/officeDocument/2006/relationships/hyperlink" Target="http://1.usa.gov/1Xi7D0A" TargetMode="External"/><Relationship Id="rId3" Type="http://schemas.openxmlformats.org/officeDocument/2006/relationships/hyperlink" Target="http://bit.ly/1plIxST" TargetMode="External"/><Relationship Id="rId7" Type="http://schemas.openxmlformats.org/officeDocument/2006/relationships/hyperlink" Target="http://1.usa.gov/1U6I5Fo" TargetMode="External"/><Relationship Id="rId2" Type="http://schemas.openxmlformats.org/officeDocument/2006/relationships/slide" Target="../slides/slide14.xml"/><Relationship Id="rId1" Type="http://schemas.openxmlformats.org/officeDocument/2006/relationships/notesMaster" Target="../notesMasters/notesMaster1.xml"/><Relationship Id="rId6" Type="http://schemas.openxmlformats.org/officeDocument/2006/relationships/hyperlink" Target="http://dailym.ai/1A7aRx7" TargetMode="External"/><Relationship Id="rId5" Type="http://schemas.openxmlformats.org/officeDocument/2006/relationships/hyperlink" Target="http://bit.ly/1Hlkoy1" TargetMode="External"/><Relationship Id="rId4" Type="http://schemas.openxmlformats.org/officeDocument/2006/relationships/hyperlink" Target="http://bit.ly/1Qvzv0T" TargetMode="Externa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schoolfoodplan.com/standards/" TargetMode="External"/><Relationship Id="rId2" Type="http://schemas.openxmlformats.org/officeDocument/2006/relationships/slide" Target="../slides/slide17.xml"/><Relationship Id="rId1" Type="http://schemas.openxmlformats.org/officeDocument/2006/relationships/notesMaster" Target="../notesMasters/notesMaster1.xml"/><Relationship Id="rId4" Type="http://schemas.openxmlformats.org/officeDocument/2006/relationships/hyperlink" Target="http://www.nhs.uk/Livewell/Goodfood/Pages/eight-tips-healthy-eating.aspx" TargetMode="Externa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www.researchgate.net/journal/1470-2738_Journal_of_epidemiology_and_community_health" TargetMode="External"/><Relationship Id="rId2" Type="http://schemas.openxmlformats.org/officeDocument/2006/relationships/slide" Target="../slides/slide24.xml"/><Relationship Id="rId1" Type="http://schemas.openxmlformats.org/officeDocument/2006/relationships/notesMaster" Target="../notesMasters/notesMaster1.xml"/><Relationship Id="rId4" Type="http://schemas.openxmlformats.org/officeDocument/2006/relationships/hyperlink" Target="http://bit.ly/1SlAjp8" TargetMode="Externa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8" Type="http://schemas.openxmlformats.org/officeDocument/2006/relationships/hyperlink" Target="http://bit.ly/1QJNfVy" TargetMode="External"/><Relationship Id="rId3" Type="http://schemas.openxmlformats.org/officeDocument/2006/relationships/hyperlink" Target="http://www.schoolfoodplan.com/the-plan/" TargetMode="External"/><Relationship Id="rId7" Type="http://schemas.openxmlformats.org/officeDocument/2006/relationships/hyperlink" Target="http://bit.ly/1UqiPH1" TargetMode="External"/><Relationship Id="rId2" Type="http://schemas.openxmlformats.org/officeDocument/2006/relationships/slide" Target="../slides/slide7.xml"/><Relationship Id="rId1" Type="http://schemas.openxmlformats.org/officeDocument/2006/relationships/notesMaster" Target="../notesMasters/notesMaster1.xml"/><Relationship Id="rId6" Type="http://schemas.openxmlformats.org/officeDocument/2006/relationships/hyperlink" Target="http://www.schoolfoodplan.com/actions/ofsted/" TargetMode="External"/><Relationship Id="rId5" Type="http://schemas.openxmlformats.org/officeDocument/2006/relationships/hyperlink" Target="http://bit.ly/1wg5qbs" TargetMode="External"/><Relationship Id="rId4" Type="http://schemas.openxmlformats.org/officeDocument/2006/relationships/hyperlink" Target="http://bit.ly/1TzXxtV" TargetMode="External"/><Relationship Id="rId9" Type="http://schemas.openxmlformats.org/officeDocument/2006/relationships/hyperlink" Target="http://bit.ly/1WbVz0G" TargetMode="External"/></Relationships>
</file>

<file path=ppt/notesSlides/_rels/notesSlide8.xml.rels><?xml version="1.0" encoding="UTF-8" standalone="yes"?>
<Relationships xmlns="http://schemas.openxmlformats.org/package/2006/relationships"><Relationship Id="rId8" Type="http://schemas.openxmlformats.org/officeDocument/2006/relationships/hyperlink" Target="http://bit.ly/1QRwhRT" TargetMode="External"/><Relationship Id="rId3" Type="http://schemas.openxmlformats.org/officeDocument/2006/relationships/hyperlink" Target="http://www.hscic.gov.uk/ncmp" TargetMode="External"/><Relationship Id="rId7" Type="http://schemas.openxmlformats.org/officeDocument/2006/relationships/hyperlink" Target="http://bit.ly/1UYhLN9" TargetMode="External"/><Relationship Id="rId2" Type="http://schemas.openxmlformats.org/officeDocument/2006/relationships/slide" Target="../slides/slide8.xml"/><Relationship Id="rId1" Type="http://schemas.openxmlformats.org/officeDocument/2006/relationships/notesMaster" Target="../notesMasters/notesMaster1.xml"/><Relationship Id="rId6" Type="http://schemas.openxmlformats.org/officeDocument/2006/relationships/hyperlink" Target="http://bit.ly/1PILsiN" TargetMode="External"/><Relationship Id="rId5" Type="http://schemas.openxmlformats.org/officeDocument/2006/relationships/hyperlink" Target="http://www.noo.org.uk/NOO_pub/Key_data" TargetMode="External"/><Relationship Id="rId4" Type="http://schemas.openxmlformats.org/officeDocument/2006/relationships/hyperlink" Target="http://www.noo.org.uk/slide_sets" TargetMode="Externa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bit.ly/1zeqbkO"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lgn="just">
              <a:buFont typeface="+mj-lt"/>
              <a:buAutoNum type="arabicPeriod"/>
            </a:pPr>
            <a:r>
              <a:rPr lang="en-GB" sz="1200" kern="1200" dirty="0" smtClean="0">
                <a:solidFill>
                  <a:schemeClr val="tx1"/>
                </a:solidFill>
                <a:effectLst/>
                <a:latin typeface="+mn-lt"/>
                <a:ea typeface="+mn-ea"/>
                <a:cs typeface="+mn-cs"/>
              </a:rPr>
              <a:t>Welcome attendees and ask for a quick show of hands to find out what everyone’s role is in school, e.g. trainee teachers, experienced teachers, food teachers, caterers etc…</a:t>
            </a:r>
          </a:p>
          <a:p>
            <a:pPr marL="228600" lvl="0" indent="-228600" algn="just">
              <a:buFont typeface="+mj-lt"/>
              <a:buAutoNum type="arabicPeriod"/>
            </a:pPr>
            <a:r>
              <a:rPr lang="en-GB" sz="1200" kern="1200" dirty="0" smtClean="0">
                <a:solidFill>
                  <a:schemeClr val="tx1"/>
                </a:solidFill>
                <a:effectLst/>
                <a:latin typeface="+mn-lt"/>
                <a:ea typeface="+mn-ea"/>
                <a:cs typeface="+mn-cs"/>
              </a:rPr>
              <a:t>Make it clear that this session should be useful for all school staff </a:t>
            </a:r>
          </a:p>
          <a:p>
            <a:pPr marL="228600" lvl="0" indent="-228600" algn="just">
              <a:buFont typeface="+mj-lt"/>
              <a:buAutoNum type="arabicPeriod"/>
            </a:pPr>
            <a:r>
              <a:rPr lang="en-GB" sz="1200" kern="1200" dirty="0" smtClean="0">
                <a:solidFill>
                  <a:schemeClr val="tx1"/>
                </a:solidFill>
                <a:effectLst/>
                <a:latin typeface="+mn-lt"/>
                <a:ea typeface="+mn-ea"/>
                <a:cs typeface="+mn-cs"/>
              </a:rPr>
              <a:t>Ask for a quick show of hands to determine how many people have heard of ‘a whole school approach to food’, the School Food Plan, School Food Standards, and the new reference to health and wellbeing in the Ofsted inspection framework etc….</a:t>
            </a:r>
          </a:p>
          <a:p>
            <a:pPr marL="228600" lvl="0" indent="-228600" algn="just">
              <a:buFont typeface="+mj-lt"/>
              <a:buAutoNum type="arabicPeriod"/>
            </a:pPr>
            <a:r>
              <a:rPr lang="en-GB" sz="1200" kern="1200" dirty="0" smtClean="0">
                <a:solidFill>
                  <a:schemeClr val="tx1"/>
                </a:solidFill>
                <a:effectLst/>
                <a:latin typeface="+mn-lt"/>
                <a:ea typeface="+mn-ea"/>
                <a:cs typeface="+mn-cs"/>
              </a:rPr>
              <a:t>Provide some background to the School Food Plan, which has been </a:t>
            </a:r>
            <a:r>
              <a:rPr lang="en-GB" sz="1200" b="1" kern="1200" dirty="0" smtClean="0">
                <a:solidFill>
                  <a:schemeClr val="tx1"/>
                </a:solidFill>
                <a:effectLst/>
                <a:latin typeface="+mn-lt"/>
                <a:ea typeface="+mn-ea"/>
                <a:cs typeface="+mn-cs"/>
              </a:rPr>
              <a:t>one of the key drivers</a:t>
            </a:r>
            <a:r>
              <a:rPr lang="en-GB" sz="1200" kern="1200" dirty="0" smtClean="0">
                <a:solidFill>
                  <a:schemeClr val="tx1"/>
                </a:solidFill>
                <a:effectLst/>
                <a:latin typeface="+mn-lt"/>
                <a:ea typeface="+mn-ea"/>
                <a:cs typeface="+mn-cs"/>
              </a:rPr>
              <a:t> for the </a:t>
            </a:r>
            <a:r>
              <a:rPr lang="en-GB" sz="1200" b="1" kern="1200" dirty="0" smtClean="0">
                <a:solidFill>
                  <a:schemeClr val="tx1"/>
                </a:solidFill>
                <a:effectLst/>
                <a:latin typeface="+mn-lt"/>
                <a:ea typeface="+mn-ea"/>
                <a:cs typeface="+mn-cs"/>
              </a:rPr>
              <a:t>recent improvements in school food and school food culture</a:t>
            </a:r>
            <a:r>
              <a:rPr lang="en-GB" sz="1200" kern="1200" dirty="0" smtClean="0">
                <a:solidFill>
                  <a:schemeClr val="tx1"/>
                </a:solidFill>
                <a:effectLst/>
                <a:latin typeface="+mn-lt"/>
                <a:ea typeface="+mn-ea"/>
                <a:cs typeface="+mn-cs"/>
              </a:rPr>
              <a:t>. The School Food Plan was commissioned by DfE and published in July 2013 with17 agreed actions for government and other organisations to improve school food across the country. A link to the plan is provided within the ‘additional resources and further reading’ handout. </a:t>
            </a:r>
          </a:p>
          <a:p>
            <a:r>
              <a:rPr lang="en-GB" sz="1200" b="1" dirty="0" smtClean="0">
                <a:latin typeface="+mj-lt"/>
              </a:rPr>
              <a:t/>
            </a:r>
            <a:br>
              <a:rPr lang="en-GB" sz="1200" b="1" dirty="0" smtClean="0">
                <a:latin typeface="+mj-lt"/>
              </a:rPr>
            </a:br>
            <a:endParaRPr lang="en-GB" sz="1200" b="1" dirty="0">
              <a:latin typeface="+mj-lt"/>
            </a:endParaRPr>
          </a:p>
        </p:txBody>
      </p:sp>
      <p:sp>
        <p:nvSpPr>
          <p:cNvPr id="4" name="Slide Number Placeholder 3"/>
          <p:cNvSpPr>
            <a:spLocks noGrp="1"/>
          </p:cNvSpPr>
          <p:nvPr>
            <p:ph type="sldNum" sz="quarter" idx="10"/>
          </p:nvPr>
        </p:nvSpPr>
        <p:spPr/>
        <p:txBody>
          <a:bodyPr/>
          <a:lstStyle/>
          <a:p>
            <a:fld id="{CB077D60-D57E-43C2-908A-5D3D3EFD6360}" type="slidenum">
              <a:rPr lang="en-GB" smtClean="0"/>
              <a:t>1</a:t>
            </a:fld>
            <a:endParaRPr lang="en-GB"/>
          </a:p>
        </p:txBody>
      </p:sp>
    </p:spTree>
    <p:extLst>
      <p:ext uri="{BB962C8B-B14F-4D97-AF65-F5344CB8AC3E}">
        <p14:creationId xmlns:p14="http://schemas.microsoft.com/office/powerpoint/2010/main" val="42478626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lgn="just">
              <a:buFont typeface="+mj-lt"/>
              <a:buAutoNum type="arabicPeriod"/>
            </a:pPr>
            <a:r>
              <a:rPr lang="en-GB" sz="1200" b="1" kern="1200" dirty="0" smtClean="0">
                <a:solidFill>
                  <a:schemeClr val="tx1"/>
                </a:solidFill>
                <a:effectLst/>
                <a:latin typeface="+mn-lt"/>
                <a:ea typeface="+mn-ea"/>
                <a:cs typeface="+mn-cs"/>
              </a:rPr>
              <a:t>However, obesity is not the only impact of a poor diet.</a:t>
            </a:r>
            <a:endParaRPr lang="en-GB" sz="1200" b="0" kern="1200" dirty="0" smtClean="0">
              <a:solidFill>
                <a:schemeClr val="tx1"/>
              </a:solidFill>
              <a:effectLst/>
              <a:latin typeface="+mn-lt"/>
              <a:ea typeface="+mn-ea"/>
              <a:cs typeface="+mn-cs"/>
            </a:endParaRPr>
          </a:p>
          <a:p>
            <a:pPr marL="228600" lvl="0" indent="-228600" algn="just">
              <a:buFont typeface="+mj-lt"/>
              <a:buAutoNum type="arabicPeriod"/>
            </a:pPr>
            <a:r>
              <a:rPr lang="en-GB" sz="1200" kern="1200" dirty="0" smtClean="0">
                <a:solidFill>
                  <a:schemeClr val="tx1"/>
                </a:solidFill>
                <a:effectLst/>
                <a:latin typeface="+mn-lt"/>
                <a:ea typeface="+mn-ea"/>
                <a:cs typeface="+mn-cs"/>
              </a:rPr>
              <a:t>Use this slide to stress that it’s not just overweight and obese children who’s health is at risk </a:t>
            </a:r>
          </a:p>
          <a:p>
            <a:pPr marL="228600" lvl="0" indent="-228600" algn="just">
              <a:buFont typeface="+mj-lt"/>
              <a:buAutoNum type="arabicPeriod"/>
            </a:pPr>
            <a:r>
              <a:rPr lang="en-GB" sz="1200" kern="1200" dirty="0" smtClean="0">
                <a:solidFill>
                  <a:schemeClr val="tx1"/>
                </a:solidFill>
                <a:effectLst/>
                <a:latin typeface="+mn-lt"/>
                <a:ea typeface="+mn-ea"/>
                <a:cs typeface="+mn-cs"/>
              </a:rPr>
              <a:t>While some children can appear to be a healthy weight, </a:t>
            </a:r>
            <a:r>
              <a:rPr lang="en-GB" sz="1200" b="1" kern="1200" dirty="0" smtClean="0">
                <a:solidFill>
                  <a:schemeClr val="tx1"/>
                </a:solidFill>
                <a:effectLst/>
                <a:latin typeface="+mn-lt"/>
                <a:ea typeface="+mn-ea"/>
                <a:cs typeface="+mn-cs"/>
              </a:rPr>
              <a:t>an unhealthy diet </a:t>
            </a:r>
            <a:r>
              <a:rPr lang="en-GB" sz="1200" kern="1200" dirty="0" smtClean="0">
                <a:solidFill>
                  <a:schemeClr val="tx1"/>
                </a:solidFill>
                <a:effectLst/>
                <a:latin typeface="+mn-lt"/>
                <a:ea typeface="+mn-ea"/>
                <a:cs typeface="+mn-cs"/>
              </a:rPr>
              <a:t>can lead to</a:t>
            </a:r>
            <a:r>
              <a:rPr lang="en-GB" sz="1200" b="1" kern="120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the</a:t>
            </a:r>
            <a:r>
              <a:rPr lang="en-GB" sz="1200" b="1" kern="1200" dirty="0" smtClean="0">
                <a:solidFill>
                  <a:schemeClr val="tx1"/>
                </a:solidFill>
                <a:effectLst/>
                <a:latin typeface="+mn-lt"/>
                <a:ea typeface="+mn-ea"/>
                <a:cs typeface="+mn-cs"/>
              </a:rPr>
              <a:t> build-up of fat on the inside </a:t>
            </a:r>
            <a:r>
              <a:rPr lang="en-GB" sz="1200" kern="1200" dirty="0" smtClean="0">
                <a:solidFill>
                  <a:schemeClr val="tx1"/>
                </a:solidFill>
                <a:effectLst/>
                <a:latin typeface="+mn-lt"/>
                <a:ea typeface="+mn-ea"/>
                <a:cs typeface="+mn-cs"/>
              </a:rPr>
              <a:t>that isn’t visible. This fat around vital organs can cause</a:t>
            </a:r>
            <a:r>
              <a:rPr lang="en-GB" sz="1200" b="1" kern="1200" dirty="0" smtClean="0">
                <a:solidFill>
                  <a:schemeClr val="tx1"/>
                </a:solidFill>
                <a:effectLst/>
                <a:latin typeface="+mn-lt"/>
                <a:ea typeface="+mn-ea"/>
                <a:cs typeface="+mn-cs"/>
              </a:rPr>
              <a:t> serious diseases in the future</a:t>
            </a:r>
            <a:r>
              <a:rPr lang="en-GB" sz="1200" kern="1200" dirty="0" smtClean="0">
                <a:solidFill>
                  <a:schemeClr val="tx1"/>
                </a:solidFill>
                <a:effectLst/>
                <a:latin typeface="+mn-lt"/>
                <a:ea typeface="+mn-ea"/>
                <a:cs typeface="+mn-cs"/>
              </a:rPr>
              <a:t>, such as type 2 diabetes, heart disease and some cancers.</a:t>
            </a:r>
          </a:p>
          <a:p>
            <a:pPr marL="228600" lvl="0" indent="-228600" algn="just">
              <a:buFont typeface="+mj-lt"/>
              <a:buAutoNum type="arabicPeriod"/>
            </a:pPr>
            <a:r>
              <a:rPr lang="en-GB" sz="1200" b="1" kern="1200" dirty="0" smtClean="0">
                <a:solidFill>
                  <a:schemeClr val="tx1"/>
                </a:solidFill>
                <a:effectLst/>
                <a:latin typeface="+mn-lt"/>
                <a:ea typeface="+mn-ea"/>
                <a:cs typeface="+mn-cs"/>
              </a:rPr>
              <a:t>Group Question: </a:t>
            </a:r>
            <a:r>
              <a:rPr lang="en-GB" sz="1200" kern="1200" dirty="0" smtClean="0">
                <a:solidFill>
                  <a:schemeClr val="tx1"/>
                </a:solidFill>
                <a:effectLst/>
                <a:latin typeface="+mn-lt"/>
                <a:ea typeface="+mn-ea"/>
                <a:cs typeface="+mn-cs"/>
              </a:rPr>
              <a:t>mention that an unhealthy diet is also linked to tooth decay. Ask the group to estimate the proportion of children with tooth decay at 5, 8, 12 and 15 years old.</a:t>
            </a:r>
          </a:p>
          <a:p>
            <a:pPr marL="228600" lvl="0" indent="-228600" algn="just">
              <a:buFont typeface="+mj-lt"/>
              <a:buAutoNum type="arabicPeriod"/>
            </a:pPr>
            <a:r>
              <a:rPr lang="en-GB" sz="1200" kern="1200" dirty="0" smtClean="0">
                <a:solidFill>
                  <a:schemeClr val="tx1"/>
                </a:solidFill>
                <a:effectLst/>
                <a:latin typeface="+mn-lt"/>
                <a:ea typeface="+mn-ea"/>
                <a:cs typeface="+mn-cs"/>
              </a:rPr>
              <a:t>Reveal the answer, i.e. approximately a third of 5 and 12 year olds and nearly half of 8 and 15 year olds (2013 Children’s Dental Health survey).</a:t>
            </a:r>
          </a:p>
          <a:p>
            <a:pPr marL="742950" lvl="1" indent="-285750" algn="just">
              <a:buFont typeface="+mj-lt"/>
              <a:buAutoNum type="romanUcPeriod"/>
            </a:pPr>
            <a:r>
              <a:rPr lang="en-GB" sz="1200" b="1" kern="1200" dirty="0" smtClean="0">
                <a:solidFill>
                  <a:schemeClr val="tx1"/>
                </a:solidFill>
                <a:effectLst/>
                <a:latin typeface="+mn-lt"/>
                <a:ea typeface="+mn-ea"/>
                <a:cs typeface="+mn-cs"/>
              </a:rPr>
              <a:t>If asked: </a:t>
            </a:r>
            <a:r>
              <a:rPr lang="en-GB" sz="1200" kern="1200" dirty="0" smtClean="0">
                <a:solidFill>
                  <a:schemeClr val="tx1"/>
                </a:solidFill>
                <a:effectLst/>
                <a:latin typeface="+mn-lt"/>
                <a:ea typeface="+mn-ea"/>
                <a:cs typeface="+mn-cs"/>
              </a:rPr>
              <a:t>the reason that these figures go up from 5 to 8 year olds, and then down for 12 year olds before going back up for 15 year olds, is due to the loss of milk teeth and secondary teeth coming through between 8 and 12 years. </a:t>
            </a:r>
          </a:p>
          <a:p>
            <a:pPr algn="just"/>
            <a:r>
              <a:rPr lang="en-GB" sz="1200" kern="1200" dirty="0" smtClean="0">
                <a:solidFill>
                  <a:schemeClr val="tx1"/>
                </a:solidFill>
                <a:effectLst/>
                <a:latin typeface="+mn-lt"/>
                <a:ea typeface="+mn-ea"/>
                <a:cs typeface="+mn-cs"/>
              </a:rPr>
              <a:t> </a:t>
            </a:r>
          </a:p>
          <a:p>
            <a:pPr algn="just"/>
            <a:r>
              <a:rPr lang="en-GB" sz="1200" b="1" kern="1200" dirty="0" smtClean="0">
                <a:solidFill>
                  <a:schemeClr val="tx1"/>
                </a:solidFill>
                <a:effectLst/>
                <a:latin typeface="+mn-lt"/>
                <a:ea typeface="+mn-ea"/>
                <a:cs typeface="+mn-cs"/>
              </a:rPr>
              <a:t>Sources and further information: </a:t>
            </a:r>
            <a:endParaRPr lang="en-GB" sz="1200" kern="1200" dirty="0" smtClean="0">
              <a:solidFill>
                <a:schemeClr val="tx1"/>
              </a:solidFill>
              <a:effectLst/>
              <a:latin typeface="+mn-lt"/>
              <a:ea typeface="+mn-ea"/>
              <a:cs typeface="+mn-cs"/>
            </a:endParaRPr>
          </a:p>
          <a:p>
            <a:pPr marL="228600" lvl="0" indent="-228600" algn="l">
              <a:buFont typeface="+mj-lt"/>
              <a:buAutoNum type="arabicPeriod"/>
            </a:pPr>
            <a:r>
              <a:rPr lang="en-GB" sz="1200" kern="1200" dirty="0" smtClean="0">
                <a:solidFill>
                  <a:schemeClr val="tx1"/>
                </a:solidFill>
                <a:effectLst/>
                <a:latin typeface="+mn-lt"/>
                <a:ea typeface="+mn-ea"/>
                <a:cs typeface="+mn-cs"/>
              </a:rPr>
              <a:t>Levels of tooth decay amongst children - </a:t>
            </a:r>
            <a:r>
              <a:rPr lang="en-US" sz="1200" u="sng" kern="1200" dirty="0" smtClean="0">
                <a:solidFill>
                  <a:schemeClr val="tx1"/>
                </a:solidFill>
                <a:effectLst/>
                <a:latin typeface="+mn-lt"/>
                <a:ea typeface="+mn-ea"/>
                <a:cs typeface="+mn-cs"/>
                <a:hlinkClick r:id="rId3"/>
              </a:rPr>
              <a:t>http://bit.ly/1FYKCuK</a:t>
            </a:r>
            <a:r>
              <a:rPr lang="en-US" sz="1200" kern="1200" dirty="0" smtClean="0">
                <a:solidFill>
                  <a:schemeClr val="tx1"/>
                </a:solidFill>
                <a:effectLst/>
                <a:latin typeface="+mn-lt"/>
                <a:ea typeface="+mn-ea"/>
                <a:cs typeface="+mn-cs"/>
              </a:rPr>
              <a:t> </a:t>
            </a:r>
            <a:r>
              <a:rPr lang="en-GB" sz="1200" b="1" kern="1200" dirty="0" smtClean="0">
                <a:solidFill>
                  <a:schemeClr val="tx1"/>
                </a:solidFill>
                <a:effectLst/>
                <a:latin typeface="+mn-lt"/>
                <a:ea typeface="+mn-ea"/>
                <a:cs typeface="+mn-cs"/>
              </a:rPr>
              <a:t>(December 2013)</a:t>
            </a:r>
            <a:endParaRPr lang="en-GB" sz="1200" b="0" kern="1200" dirty="0" smtClean="0">
              <a:solidFill>
                <a:schemeClr val="tx1"/>
              </a:solidFill>
              <a:effectLst/>
              <a:latin typeface="+mn-lt"/>
              <a:ea typeface="+mn-ea"/>
              <a:cs typeface="+mn-cs"/>
            </a:endParaRPr>
          </a:p>
          <a:p>
            <a:pPr marL="228600" lvl="0" indent="-228600" algn="l">
              <a:buFont typeface="+mj-lt"/>
              <a:buAutoNum type="arabicPeriod"/>
            </a:pPr>
            <a:r>
              <a:rPr lang="en-GB" sz="1200" kern="1200" dirty="0" smtClean="0">
                <a:solidFill>
                  <a:schemeClr val="tx1"/>
                </a:solidFill>
                <a:effectLst/>
                <a:latin typeface="+mn-lt"/>
                <a:ea typeface="+mn-ea"/>
                <a:cs typeface="+mn-cs"/>
              </a:rPr>
              <a:t>Picture taken from - </a:t>
            </a:r>
            <a:r>
              <a:rPr lang="en-US" sz="1200" u="sng" kern="1200" dirty="0" smtClean="0">
                <a:solidFill>
                  <a:schemeClr val="tx1"/>
                </a:solidFill>
                <a:effectLst/>
                <a:latin typeface="+mn-lt"/>
                <a:ea typeface="+mn-ea"/>
                <a:cs typeface="+mn-cs"/>
                <a:hlinkClick r:id="rId4"/>
              </a:rPr>
              <a:t>http://bit.ly/1SPKu76</a:t>
            </a:r>
            <a:r>
              <a:rPr lang="en-US" sz="1200" kern="1200" dirty="0" smtClean="0">
                <a:solidFill>
                  <a:schemeClr val="tx1"/>
                </a:solidFill>
                <a:effectLst/>
                <a:latin typeface="+mn-lt"/>
                <a:ea typeface="+mn-ea"/>
                <a:cs typeface="+mn-cs"/>
              </a:rPr>
              <a:t> </a:t>
            </a:r>
            <a:r>
              <a:rPr lang="en-GB" sz="1200" b="1" kern="1200" dirty="0" smtClean="0">
                <a:solidFill>
                  <a:schemeClr val="tx1"/>
                </a:solidFill>
                <a:effectLst/>
                <a:latin typeface="+mn-lt"/>
                <a:ea typeface="+mn-ea"/>
                <a:cs typeface="+mn-cs"/>
              </a:rPr>
              <a:t>(February 2016)</a:t>
            </a:r>
            <a:endParaRPr lang="en-GB" sz="1200" kern="1200" dirty="0" smtClean="0">
              <a:solidFill>
                <a:schemeClr val="tx1"/>
              </a:solidFill>
              <a:effectLst/>
              <a:latin typeface="+mn-lt"/>
              <a:ea typeface="+mn-ea"/>
              <a:cs typeface="+mn-cs"/>
            </a:endParaRPr>
          </a:p>
          <a:p>
            <a:pPr marL="380967" indent="-228580" algn="just" defTabSz="914321">
              <a:buSzPct val="100000"/>
              <a:buFont typeface="+mj-lt"/>
              <a:buAutoNum type="arabicPeriod"/>
              <a:defRPr/>
            </a:pPr>
            <a:endParaRPr lang="en-GB" dirty="0"/>
          </a:p>
          <a:p>
            <a:pPr marL="152387" algn="just">
              <a:buSzPct val="100000"/>
              <a:defRPr/>
            </a:pPr>
            <a:endParaRPr lang="en" b="0" dirty="0" smtClean="0"/>
          </a:p>
          <a:p>
            <a:pPr marL="152387" algn="just">
              <a:buSzPct val="100000"/>
            </a:pPr>
            <a:r>
              <a:rPr lang="en-GB" b="1" dirty="0">
                <a:solidFill>
                  <a:srgbClr val="212121"/>
                </a:solidFill>
                <a:latin typeface="Calibri"/>
              </a:rPr>
              <a:t/>
            </a:r>
            <a:br>
              <a:rPr lang="en-GB" b="1" dirty="0">
                <a:solidFill>
                  <a:srgbClr val="212121"/>
                </a:solidFill>
                <a:latin typeface="Calibri"/>
              </a:rPr>
            </a:br>
            <a:endParaRPr lang="en-GB" b="1" dirty="0">
              <a:solidFill>
                <a:srgbClr val="212121"/>
              </a:solidFill>
              <a:latin typeface="Calibri"/>
            </a:endParaRPr>
          </a:p>
        </p:txBody>
      </p:sp>
      <p:sp>
        <p:nvSpPr>
          <p:cNvPr id="4" name="Slide Number Placeholder 3"/>
          <p:cNvSpPr>
            <a:spLocks noGrp="1"/>
          </p:cNvSpPr>
          <p:nvPr>
            <p:ph type="sldNum" sz="quarter" idx="10"/>
          </p:nvPr>
        </p:nvSpPr>
        <p:spPr/>
        <p:txBody>
          <a:bodyPr/>
          <a:lstStyle/>
          <a:p>
            <a:fld id="{CB077D60-D57E-43C2-908A-5D3D3EFD6360}" type="slidenum">
              <a:rPr lang="en-GB" smtClean="0"/>
              <a:t>10</a:t>
            </a:fld>
            <a:endParaRPr lang="en-GB"/>
          </a:p>
        </p:txBody>
      </p:sp>
    </p:spTree>
    <p:extLst>
      <p:ext uri="{BB962C8B-B14F-4D97-AF65-F5344CB8AC3E}">
        <p14:creationId xmlns:p14="http://schemas.microsoft.com/office/powerpoint/2010/main" val="35355400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lgn="just">
              <a:buFont typeface="+mj-lt"/>
              <a:buAutoNum type="arabicPeriod"/>
            </a:pPr>
            <a:r>
              <a:rPr lang="en-GB" sz="1200" b="1" kern="1200" dirty="0" smtClean="0">
                <a:solidFill>
                  <a:schemeClr val="tx1"/>
                </a:solidFill>
                <a:effectLst/>
                <a:latin typeface="+mn-lt"/>
                <a:ea typeface="+mn-ea"/>
                <a:cs typeface="+mn-cs"/>
              </a:rPr>
              <a:t>Group Question: </a:t>
            </a:r>
            <a:r>
              <a:rPr lang="en-GB" sz="1200" kern="1200" dirty="0" smtClean="0">
                <a:solidFill>
                  <a:schemeClr val="tx1"/>
                </a:solidFill>
                <a:effectLst/>
                <a:latin typeface="+mn-lt"/>
                <a:ea typeface="+mn-ea"/>
                <a:cs typeface="+mn-cs"/>
              </a:rPr>
              <a:t>ask participants to estimate, on average, how many of their five fruit and vegetables a day children eat?</a:t>
            </a:r>
          </a:p>
          <a:p>
            <a:pPr marL="228600" lvl="0" indent="-228600" algn="just">
              <a:buFont typeface="+mj-lt"/>
              <a:buAutoNum type="arabicPeriod"/>
            </a:pPr>
            <a:r>
              <a:rPr lang="en-GB" sz="1200" kern="1200" dirty="0" smtClean="0">
                <a:solidFill>
                  <a:schemeClr val="tx1"/>
                </a:solidFill>
                <a:effectLst/>
                <a:latin typeface="+mn-lt"/>
                <a:ea typeface="+mn-ea"/>
                <a:cs typeface="+mn-cs"/>
              </a:rPr>
              <a:t>Then click to reveal the answer – emphasise that many children are </a:t>
            </a:r>
            <a:r>
              <a:rPr lang="en-US" sz="1200" b="1" kern="1200" dirty="0" smtClean="0">
                <a:solidFill>
                  <a:schemeClr val="tx1"/>
                </a:solidFill>
                <a:effectLst/>
                <a:latin typeface="+mn-lt"/>
                <a:ea typeface="+mn-ea"/>
                <a:cs typeface="+mn-cs"/>
              </a:rPr>
              <a:t>far </a:t>
            </a:r>
            <a:r>
              <a:rPr lang="en-GB" sz="1200" b="1" kern="1200" dirty="0" smtClean="0">
                <a:solidFill>
                  <a:schemeClr val="tx1"/>
                </a:solidFill>
                <a:effectLst/>
                <a:latin typeface="+mn-lt"/>
                <a:ea typeface="+mn-ea"/>
                <a:cs typeface="+mn-cs"/>
              </a:rPr>
              <a:t>below </a:t>
            </a:r>
            <a:r>
              <a:rPr lang="en-GB" sz="1200" kern="1200" dirty="0" smtClean="0">
                <a:solidFill>
                  <a:schemeClr val="tx1"/>
                </a:solidFill>
                <a:effectLst/>
                <a:latin typeface="+mn-lt"/>
                <a:ea typeface="+mn-ea"/>
                <a:cs typeface="+mn-cs"/>
              </a:rPr>
              <a:t>their recommended intake. Those aged 11-12 </a:t>
            </a:r>
            <a:r>
              <a:rPr lang="en-US" sz="1200" kern="1200" dirty="0" smtClean="0">
                <a:solidFill>
                  <a:schemeClr val="tx1"/>
                </a:solidFill>
                <a:effectLst/>
                <a:latin typeface="+mn-lt"/>
                <a:ea typeface="+mn-ea"/>
                <a:cs typeface="+mn-cs"/>
              </a:rPr>
              <a:t>eat </a:t>
            </a:r>
            <a:r>
              <a:rPr lang="en-GB" sz="1200" kern="1200" dirty="0" smtClean="0">
                <a:solidFill>
                  <a:schemeClr val="tx1"/>
                </a:solidFill>
                <a:effectLst/>
                <a:latin typeface="+mn-lt"/>
                <a:ea typeface="+mn-ea"/>
                <a:cs typeface="+mn-cs"/>
              </a:rPr>
              <a:t>the smallest number of fruit and vegetables per day (2.3 portions for boys and 2.8 portions for girls).</a:t>
            </a:r>
          </a:p>
          <a:p>
            <a:pPr marL="228600" lvl="0" indent="-228600" algn="just">
              <a:buFont typeface="+mj-lt"/>
              <a:buAutoNum type="arabicPeriod"/>
            </a:pPr>
            <a:r>
              <a:rPr lang="en-GB" sz="1200" kern="1200" dirty="0" smtClean="0">
                <a:solidFill>
                  <a:schemeClr val="tx1"/>
                </a:solidFill>
                <a:effectLst/>
                <a:latin typeface="+mn-lt"/>
                <a:ea typeface="+mn-ea"/>
                <a:cs typeface="+mn-cs"/>
              </a:rPr>
              <a:t>Again, stress the point that there are </a:t>
            </a:r>
            <a:r>
              <a:rPr lang="en-GB" sz="1200" b="1" kern="1200" dirty="0" smtClean="0">
                <a:solidFill>
                  <a:schemeClr val="tx1"/>
                </a:solidFill>
                <a:effectLst/>
                <a:latin typeface="+mn-lt"/>
                <a:ea typeface="+mn-ea"/>
                <a:cs typeface="+mn-cs"/>
              </a:rPr>
              <a:t>links between levels of social deprivation</a:t>
            </a:r>
            <a:r>
              <a:rPr lang="en-GB" sz="1200" kern="1200" dirty="0" smtClean="0">
                <a:solidFill>
                  <a:schemeClr val="tx1"/>
                </a:solidFill>
                <a:effectLst/>
                <a:latin typeface="+mn-lt"/>
                <a:ea typeface="+mn-ea"/>
                <a:cs typeface="+mn-cs"/>
              </a:rPr>
              <a:t>, i.e. children living in households with the </a:t>
            </a:r>
            <a:r>
              <a:rPr lang="en-GB" sz="1200" b="1" kern="1200" dirty="0" smtClean="0">
                <a:solidFill>
                  <a:schemeClr val="tx1"/>
                </a:solidFill>
                <a:effectLst/>
                <a:latin typeface="+mn-lt"/>
                <a:ea typeface="+mn-ea"/>
                <a:cs typeface="+mn-cs"/>
              </a:rPr>
              <a:t>highest incomes</a:t>
            </a:r>
            <a:r>
              <a:rPr lang="en-GB" sz="1200" kern="1200" dirty="0" smtClean="0">
                <a:solidFill>
                  <a:schemeClr val="tx1"/>
                </a:solidFill>
                <a:effectLst/>
                <a:latin typeface="+mn-lt"/>
                <a:ea typeface="+mn-ea"/>
                <a:cs typeface="+mn-cs"/>
              </a:rPr>
              <a:t> consume the </a:t>
            </a:r>
            <a:r>
              <a:rPr lang="en-GB" sz="1200" b="1" kern="1200" dirty="0" smtClean="0">
                <a:solidFill>
                  <a:schemeClr val="tx1"/>
                </a:solidFill>
                <a:effectLst/>
                <a:latin typeface="+mn-lt"/>
                <a:ea typeface="+mn-ea"/>
                <a:cs typeface="+mn-cs"/>
              </a:rPr>
              <a:t>greatest amount </a:t>
            </a:r>
            <a:r>
              <a:rPr lang="en-GB" sz="1200" kern="1200" dirty="0" smtClean="0">
                <a:solidFill>
                  <a:schemeClr val="tx1"/>
                </a:solidFill>
                <a:effectLst/>
                <a:latin typeface="+mn-lt"/>
                <a:ea typeface="+mn-ea"/>
                <a:cs typeface="+mn-cs"/>
              </a:rPr>
              <a:t>of </a:t>
            </a:r>
            <a:r>
              <a:rPr lang="en-GB" sz="1200" b="1" kern="1200" dirty="0" smtClean="0">
                <a:solidFill>
                  <a:schemeClr val="tx1"/>
                </a:solidFill>
                <a:effectLst/>
                <a:latin typeface="+mn-lt"/>
                <a:ea typeface="+mn-ea"/>
                <a:cs typeface="+mn-cs"/>
              </a:rPr>
              <a:t>fruit and vegetables per day</a:t>
            </a:r>
            <a:r>
              <a:rPr lang="en-GB" sz="1200" kern="1200" dirty="0" smtClean="0">
                <a:solidFill>
                  <a:schemeClr val="tx1"/>
                </a:solidFill>
                <a:effectLst/>
                <a:latin typeface="+mn-lt"/>
                <a:ea typeface="+mn-ea"/>
                <a:cs typeface="+mn-cs"/>
              </a:rPr>
              <a:t> (3.9 portions for girls and 3.5 portions for boys).</a:t>
            </a:r>
          </a:p>
          <a:p>
            <a:pPr marL="228600" lvl="0" indent="-228600" algn="just">
              <a:buFont typeface="+mj-lt"/>
              <a:buAutoNum type="arabicPeriod"/>
            </a:pPr>
            <a:r>
              <a:rPr lang="en-GB" sz="1200" kern="1200" dirty="0" smtClean="0">
                <a:solidFill>
                  <a:schemeClr val="tx1"/>
                </a:solidFill>
                <a:effectLst/>
                <a:latin typeface="+mn-lt"/>
                <a:ea typeface="+mn-ea"/>
                <a:cs typeface="+mn-cs"/>
              </a:rPr>
              <a:t>Mention that the issue goes beyond fruit and vegetable consumption. The National Diet and Nutrition Survey shows that on average, school aged children</a:t>
            </a:r>
            <a:r>
              <a:rPr lang="en-GB" sz="1200" b="1" kern="1200" dirty="0" smtClean="0">
                <a:solidFill>
                  <a:schemeClr val="tx1"/>
                </a:solidFill>
                <a:effectLst/>
                <a:latin typeface="+mn-lt"/>
                <a:ea typeface="+mn-ea"/>
                <a:cs typeface="+mn-cs"/>
              </a:rPr>
              <a:t> do not meet government dietary recommendations </a:t>
            </a:r>
            <a:r>
              <a:rPr lang="en-GB" sz="1200" kern="1200" dirty="0" smtClean="0">
                <a:solidFill>
                  <a:schemeClr val="tx1"/>
                </a:solidFill>
                <a:effectLst/>
                <a:latin typeface="+mn-lt"/>
                <a:ea typeface="+mn-ea"/>
                <a:cs typeface="+mn-cs"/>
              </a:rPr>
              <a:t>for saturated fat and oily fish. Moreover, children are eating</a:t>
            </a:r>
            <a:r>
              <a:rPr lang="en-GB" sz="1200" b="1" kern="1200" dirty="0" smtClean="0">
                <a:solidFill>
                  <a:schemeClr val="tx1"/>
                </a:solidFill>
                <a:effectLst/>
                <a:latin typeface="+mn-lt"/>
                <a:ea typeface="+mn-ea"/>
                <a:cs typeface="+mn-cs"/>
              </a:rPr>
              <a:t> 3 times more sugar</a:t>
            </a:r>
            <a:r>
              <a:rPr lang="en-GB" sz="1200" kern="1200" dirty="0" smtClean="0">
                <a:solidFill>
                  <a:schemeClr val="tx1"/>
                </a:solidFill>
                <a:effectLst/>
                <a:latin typeface="+mn-lt"/>
                <a:ea typeface="+mn-ea"/>
                <a:cs typeface="+mn-cs"/>
              </a:rPr>
              <a:t> than the maximum recommended amount. </a:t>
            </a:r>
          </a:p>
          <a:p>
            <a:pPr marL="228600" lvl="0" indent="-228600" algn="just">
              <a:buFont typeface="+mj-lt"/>
              <a:buAutoNum type="arabicPeriod"/>
            </a:pPr>
            <a:r>
              <a:rPr lang="en-GB" sz="1200" b="1" kern="1200" dirty="0" smtClean="0">
                <a:solidFill>
                  <a:schemeClr val="tx1"/>
                </a:solidFill>
                <a:effectLst/>
                <a:latin typeface="+mn-lt"/>
                <a:ea typeface="+mn-ea"/>
                <a:cs typeface="+mn-cs"/>
              </a:rPr>
              <a:t>So most children do not meet dietary recommendations regardless of their weight status</a:t>
            </a:r>
            <a:endParaRPr lang="en-GB" sz="1200" b="0" kern="1200" dirty="0" smtClean="0">
              <a:solidFill>
                <a:schemeClr val="tx1"/>
              </a:solidFill>
              <a:effectLst/>
              <a:latin typeface="+mn-lt"/>
              <a:ea typeface="+mn-ea"/>
              <a:cs typeface="+mn-cs"/>
            </a:endParaRPr>
          </a:p>
          <a:p>
            <a:pPr marL="228600" lvl="0" indent="-228600" algn="just">
              <a:buFont typeface="+mj-lt"/>
              <a:buAutoNum type="arabicPeriod"/>
            </a:pPr>
            <a:r>
              <a:rPr lang="en-GB" sz="1200" kern="1200" dirty="0" smtClean="0">
                <a:solidFill>
                  <a:schemeClr val="tx1"/>
                </a:solidFill>
                <a:effectLst/>
                <a:latin typeface="+mn-lt"/>
                <a:ea typeface="+mn-ea"/>
                <a:cs typeface="+mn-cs"/>
              </a:rPr>
              <a:t>Make the point that helping children to </a:t>
            </a:r>
            <a:r>
              <a:rPr lang="en-GB" sz="1200" b="1" kern="1200" dirty="0" smtClean="0">
                <a:solidFill>
                  <a:schemeClr val="tx1"/>
                </a:solidFill>
                <a:effectLst/>
                <a:latin typeface="+mn-lt"/>
                <a:ea typeface="+mn-ea"/>
                <a:cs typeface="+mn-cs"/>
              </a:rPr>
              <a:t>develop long-term healthy eating behaviours</a:t>
            </a:r>
            <a:r>
              <a:rPr lang="en-GB" sz="1200" kern="1200" dirty="0" smtClean="0">
                <a:solidFill>
                  <a:schemeClr val="tx1"/>
                </a:solidFill>
                <a:effectLst/>
                <a:latin typeface="+mn-lt"/>
                <a:ea typeface="+mn-ea"/>
                <a:cs typeface="+mn-cs"/>
              </a:rPr>
              <a:t> can improve their health and </a:t>
            </a:r>
            <a:r>
              <a:rPr lang="en-GB" sz="1200" b="1" kern="1200" dirty="0" smtClean="0">
                <a:solidFill>
                  <a:schemeClr val="tx1"/>
                </a:solidFill>
                <a:effectLst/>
                <a:latin typeface="+mn-lt"/>
                <a:ea typeface="+mn-ea"/>
                <a:cs typeface="+mn-cs"/>
              </a:rPr>
              <a:t>reduce the likelihood of diet-related disease. </a:t>
            </a:r>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p>
          <a:p>
            <a:r>
              <a:rPr lang="en-GB" sz="1200" b="1" kern="1200" dirty="0" smtClean="0">
                <a:solidFill>
                  <a:schemeClr val="tx1"/>
                </a:solidFill>
                <a:effectLst/>
                <a:latin typeface="+mn-lt"/>
                <a:ea typeface="+mn-ea"/>
                <a:cs typeface="+mn-cs"/>
              </a:rPr>
              <a:t>Sources and further information:</a:t>
            </a:r>
            <a:endParaRPr lang="en-GB" sz="1200" kern="1200" dirty="0" smtClean="0">
              <a:solidFill>
                <a:schemeClr val="tx1"/>
              </a:solidFill>
              <a:effectLst/>
              <a:latin typeface="+mn-lt"/>
              <a:ea typeface="+mn-ea"/>
              <a:cs typeface="+mn-cs"/>
            </a:endParaRPr>
          </a:p>
          <a:p>
            <a:pPr marL="228600" lvl="0" indent="-228600">
              <a:buFont typeface="+mj-lt"/>
              <a:buAutoNum type="arabicPeriod"/>
            </a:pPr>
            <a:r>
              <a:rPr lang="en-GB" sz="1200" kern="1200" dirty="0" smtClean="0">
                <a:solidFill>
                  <a:schemeClr val="tx1"/>
                </a:solidFill>
                <a:effectLst/>
                <a:latin typeface="+mn-lt"/>
                <a:ea typeface="+mn-ea"/>
                <a:cs typeface="+mn-cs"/>
              </a:rPr>
              <a:t>Average fruit and vegetable consumption amongst children - </a:t>
            </a:r>
            <a:r>
              <a:rPr lang="en-US" sz="1200" u="sng" kern="1200" dirty="0" smtClean="0">
                <a:solidFill>
                  <a:schemeClr val="tx1"/>
                </a:solidFill>
                <a:effectLst/>
                <a:latin typeface="+mn-lt"/>
                <a:ea typeface="+mn-ea"/>
                <a:cs typeface="+mn-cs"/>
                <a:hlinkClick r:id="rId3"/>
              </a:rPr>
              <a:t>http://bit.ly/1wCRauU</a:t>
            </a:r>
            <a:r>
              <a:rPr lang="en-US" sz="1200" kern="1200" dirty="0" smtClean="0">
                <a:solidFill>
                  <a:schemeClr val="tx1"/>
                </a:solidFill>
                <a:effectLst/>
                <a:latin typeface="+mn-lt"/>
                <a:ea typeface="+mn-ea"/>
                <a:cs typeface="+mn-cs"/>
              </a:rPr>
              <a:t> </a:t>
            </a:r>
            <a:r>
              <a:rPr lang="en-GB" sz="1200" b="1" kern="1200" dirty="0" smtClean="0">
                <a:solidFill>
                  <a:schemeClr val="tx1"/>
                </a:solidFill>
                <a:effectLst/>
                <a:latin typeface="+mn-lt"/>
                <a:ea typeface="+mn-ea"/>
                <a:cs typeface="+mn-cs"/>
              </a:rPr>
              <a:t>(December 2015)</a:t>
            </a:r>
            <a:endParaRPr lang="en-GB" dirty="0"/>
          </a:p>
          <a:p>
            <a:pPr marL="380967" indent="-228580" algn="just" defTabSz="914321">
              <a:buClr>
                <a:srgbClr val="000000"/>
              </a:buClr>
              <a:buSzPct val="100000"/>
              <a:buFont typeface="+mj-lt"/>
              <a:buAutoNum type="arabicPeriod"/>
              <a:defRPr/>
            </a:pPr>
            <a:endParaRPr lang="en-GB" b="0" dirty="0"/>
          </a:p>
        </p:txBody>
      </p:sp>
      <p:sp>
        <p:nvSpPr>
          <p:cNvPr id="4" name="Slide Number Placeholder 3"/>
          <p:cNvSpPr>
            <a:spLocks noGrp="1"/>
          </p:cNvSpPr>
          <p:nvPr>
            <p:ph type="sldNum" sz="quarter" idx="10"/>
          </p:nvPr>
        </p:nvSpPr>
        <p:spPr/>
        <p:txBody>
          <a:bodyPr/>
          <a:lstStyle/>
          <a:p>
            <a:fld id="{CB077D60-D57E-43C2-908A-5D3D3EFD6360}" type="slidenum">
              <a:rPr lang="en-GB" smtClean="0"/>
              <a:t>11</a:t>
            </a:fld>
            <a:endParaRPr lang="en-GB"/>
          </a:p>
        </p:txBody>
      </p:sp>
    </p:spTree>
    <p:extLst>
      <p:ext uri="{BB962C8B-B14F-4D97-AF65-F5344CB8AC3E}">
        <p14:creationId xmlns:p14="http://schemas.microsoft.com/office/powerpoint/2010/main" val="35355400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0275" y="87313"/>
            <a:ext cx="4887913" cy="3665537"/>
          </a:xfrm>
        </p:spPr>
      </p:sp>
      <p:sp>
        <p:nvSpPr>
          <p:cNvPr id="3" name="Notes Placeholder 2"/>
          <p:cNvSpPr>
            <a:spLocks noGrp="1"/>
          </p:cNvSpPr>
          <p:nvPr>
            <p:ph type="body" idx="1"/>
          </p:nvPr>
        </p:nvSpPr>
        <p:spPr>
          <a:xfrm>
            <a:off x="666909" y="3823707"/>
            <a:ext cx="5335270" cy="4399121"/>
          </a:xfrm>
        </p:spPr>
        <p:txBody>
          <a:bodyPr/>
          <a:lstStyle/>
          <a:p>
            <a:pPr marL="228600" lvl="0" indent="-228600" algn="just">
              <a:buFont typeface="+mj-lt"/>
              <a:buAutoNum type="arabicPeriod"/>
            </a:pPr>
            <a:r>
              <a:rPr lang="en-GB" sz="1000" kern="1200" dirty="0" smtClean="0">
                <a:solidFill>
                  <a:schemeClr val="tx1"/>
                </a:solidFill>
                <a:effectLst/>
                <a:latin typeface="+mn-lt"/>
                <a:ea typeface="+mn-ea"/>
                <a:cs typeface="+mn-cs"/>
              </a:rPr>
              <a:t>Stress the point that</a:t>
            </a:r>
            <a:r>
              <a:rPr lang="en-GB" sz="1000" b="1" kern="1200" dirty="0" smtClean="0">
                <a:solidFill>
                  <a:schemeClr val="tx1"/>
                </a:solidFill>
                <a:effectLst/>
                <a:latin typeface="+mn-lt"/>
                <a:ea typeface="+mn-ea"/>
                <a:cs typeface="+mn-cs"/>
              </a:rPr>
              <a:t> 77% </a:t>
            </a:r>
            <a:r>
              <a:rPr lang="en-GB" sz="1000" kern="1200" dirty="0" smtClean="0">
                <a:solidFill>
                  <a:schemeClr val="tx1"/>
                </a:solidFill>
                <a:effectLst/>
                <a:latin typeface="+mn-lt"/>
                <a:ea typeface="+mn-ea"/>
                <a:cs typeface="+mn-cs"/>
              </a:rPr>
              <a:t>of parents of overweight children </a:t>
            </a:r>
            <a:r>
              <a:rPr lang="en-GB" sz="1000" b="1" kern="1200" dirty="0" smtClean="0">
                <a:solidFill>
                  <a:schemeClr val="tx1"/>
                </a:solidFill>
                <a:effectLst/>
                <a:latin typeface="+mn-lt"/>
                <a:ea typeface="+mn-ea"/>
                <a:cs typeface="+mn-cs"/>
              </a:rPr>
              <a:t>do not recognise their child as overweight. </a:t>
            </a:r>
            <a:endParaRPr lang="en-GB" sz="1000" b="0" kern="1200" dirty="0" smtClean="0">
              <a:solidFill>
                <a:schemeClr val="tx1"/>
              </a:solidFill>
              <a:effectLst/>
              <a:latin typeface="+mn-lt"/>
              <a:ea typeface="+mn-ea"/>
              <a:cs typeface="+mn-cs"/>
            </a:endParaRPr>
          </a:p>
          <a:p>
            <a:pPr marL="742950" lvl="1" indent="-285750" algn="just">
              <a:buFont typeface="+mj-lt"/>
              <a:buAutoNum type="romanUcPeriod"/>
            </a:pPr>
            <a:r>
              <a:rPr lang="en-GB" sz="1000" kern="1200" dirty="0" smtClean="0">
                <a:solidFill>
                  <a:schemeClr val="tx1"/>
                </a:solidFill>
                <a:effectLst/>
                <a:latin typeface="+mn-lt"/>
                <a:ea typeface="+mn-ea"/>
                <a:cs typeface="+mn-cs"/>
              </a:rPr>
              <a:t>There are specific resources from NHS Choices to help parents in these situations broach the subject with their children (link below).</a:t>
            </a:r>
          </a:p>
          <a:p>
            <a:pPr marL="285750" lvl="0" indent="-285750" algn="just">
              <a:buFont typeface="+mj-lt"/>
              <a:buAutoNum type="arabicPeriod"/>
            </a:pPr>
            <a:r>
              <a:rPr lang="en-GB" sz="1000" b="1" kern="1200" dirty="0" smtClean="0">
                <a:solidFill>
                  <a:schemeClr val="tx1"/>
                </a:solidFill>
                <a:effectLst/>
                <a:latin typeface="+mn-lt"/>
                <a:ea typeface="+mn-ea"/>
                <a:cs typeface="+mn-cs"/>
              </a:rPr>
              <a:t>However</a:t>
            </a:r>
            <a:r>
              <a:rPr lang="en-GB" sz="1000" kern="1200" dirty="0" smtClean="0">
                <a:solidFill>
                  <a:schemeClr val="tx1"/>
                </a:solidFill>
                <a:effectLst/>
                <a:latin typeface="+mn-lt"/>
                <a:ea typeface="+mn-ea"/>
                <a:cs typeface="+mn-cs"/>
              </a:rPr>
              <a:t>, reiterate that the issue goes </a:t>
            </a:r>
            <a:r>
              <a:rPr lang="en-GB" sz="1000" b="1" kern="1200" dirty="0" smtClean="0">
                <a:solidFill>
                  <a:schemeClr val="tx1"/>
                </a:solidFill>
                <a:effectLst/>
                <a:latin typeface="+mn-lt"/>
                <a:ea typeface="+mn-ea"/>
                <a:cs typeface="+mn-cs"/>
              </a:rPr>
              <a:t>beyond obesity. </a:t>
            </a:r>
            <a:r>
              <a:rPr lang="en-GB" sz="1000" kern="1200" dirty="0" smtClean="0">
                <a:solidFill>
                  <a:schemeClr val="tx1"/>
                </a:solidFill>
                <a:effectLst/>
                <a:latin typeface="+mn-lt"/>
                <a:ea typeface="+mn-ea"/>
                <a:cs typeface="+mn-cs"/>
              </a:rPr>
              <a:t>An unhealthy diet and malnutrition also includes children/pupils who are </a:t>
            </a:r>
            <a:r>
              <a:rPr lang="en-GB" sz="1000" b="1" kern="1200" dirty="0" smtClean="0">
                <a:solidFill>
                  <a:schemeClr val="tx1"/>
                </a:solidFill>
                <a:effectLst/>
                <a:latin typeface="+mn-lt"/>
                <a:ea typeface="+mn-ea"/>
                <a:cs typeface="+mn-cs"/>
              </a:rPr>
              <a:t>a normal weight</a:t>
            </a:r>
            <a:r>
              <a:rPr lang="en-GB" sz="1000" b="1" i="1" kern="1200" dirty="0" smtClean="0">
                <a:solidFill>
                  <a:schemeClr val="tx1"/>
                </a:solidFill>
                <a:effectLst/>
                <a:latin typeface="+mn-lt"/>
                <a:ea typeface="+mn-ea"/>
                <a:cs typeface="+mn-cs"/>
              </a:rPr>
              <a:t> </a:t>
            </a:r>
            <a:r>
              <a:rPr lang="en-GB" sz="1000" b="1" kern="1200" dirty="0" smtClean="0">
                <a:solidFill>
                  <a:schemeClr val="tx1"/>
                </a:solidFill>
                <a:effectLst/>
                <a:latin typeface="+mn-lt"/>
                <a:ea typeface="+mn-ea"/>
                <a:cs typeface="+mn-cs"/>
              </a:rPr>
              <a:t>and under-weight</a:t>
            </a:r>
            <a:r>
              <a:rPr lang="en-GB" sz="1000" kern="1200" dirty="0" smtClean="0">
                <a:solidFill>
                  <a:schemeClr val="tx1"/>
                </a:solidFill>
                <a:effectLst/>
                <a:latin typeface="+mn-lt"/>
                <a:ea typeface="+mn-ea"/>
                <a:cs typeface="+mn-cs"/>
              </a:rPr>
              <a:t>. </a:t>
            </a:r>
          </a:p>
          <a:p>
            <a:pPr marL="742950" lvl="1" indent="-285750" algn="just">
              <a:buFont typeface="+mj-lt"/>
              <a:buAutoNum type="romanUcPeriod"/>
            </a:pPr>
            <a:r>
              <a:rPr lang="en-GB" sz="1000" kern="1200" dirty="0" smtClean="0">
                <a:solidFill>
                  <a:schemeClr val="tx1"/>
                </a:solidFill>
                <a:effectLst/>
                <a:latin typeface="+mn-lt"/>
                <a:ea typeface="+mn-ea"/>
                <a:cs typeface="+mn-cs"/>
              </a:rPr>
              <a:t>In a January 2016 survey by </a:t>
            </a:r>
            <a:r>
              <a:rPr lang="en-GB" sz="1000" kern="1200" dirty="0" err="1" smtClean="0">
                <a:solidFill>
                  <a:schemeClr val="tx1"/>
                </a:solidFill>
                <a:effectLst/>
                <a:latin typeface="+mn-lt"/>
                <a:ea typeface="+mn-ea"/>
                <a:cs typeface="+mn-cs"/>
              </a:rPr>
              <a:t>YouGov</a:t>
            </a:r>
            <a:r>
              <a:rPr lang="en-GB" sz="1000" kern="1200" dirty="0" smtClean="0">
                <a:solidFill>
                  <a:schemeClr val="tx1"/>
                </a:solidFill>
                <a:effectLst/>
                <a:latin typeface="+mn-lt"/>
                <a:ea typeface="+mn-ea"/>
                <a:cs typeface="+mn-cs"/>
              </a:rPr>
              <a:t> it was found that:</a:t>
            </a:r>
          </a:p>
          <a:p>
            <a:pPr marL="1200150" lvl="2" indent="-285750" algn="just">
              <a:buFont typeface="+mj-lt"/>
              <a:buAutoNum type="alphaLcPeriod"/>
            </a:pPr>
            <a:r>
              <a:rPr lang="en-GB" sz="1000" kern="1200" dirty="0" smtClean="0">
                <a:solidFill>
                  <a:schemeClr val="tx1"/>
                </a:solidFill>
                <a:effectLst/>
                <a:latin typeface="+mn-lt"/>
                <a:ea typeface="+mn-ea"/>
                <a:cs typeface="+mn-cs"/>
              </a:rPr>
              <a:t>Nearly </a:t>
            </a:r>
            <a:r>
              <a:rPr lang="en-GB" sz="1000" b="1" kern="1200" dirty="0" smtClean="0">
                <a:solidFill>
                  <a:schemeClr val="tx1"/>
                </a:solidFill>
                <a:effectLst/>
                <a:latin typeface="+mn-lt"/>
                <a:ea typeface="+mn-ea"/>
                <a:cs typeface="+mn-cs"/>
              </a:rPr>
              <a:t>50% of teachers </a:t>
            </a:r>
            <a:r>
              <a:rPr lang="en-GB" sz="1000" kern="1200" dirty="0" smtClean="0">
                <a:solidFill>
                  <a:schemeClr val="tx1"/>
                </a:solidFill>
                <a:effectLst/>
                <a:latin typeface="+mn-lt"/>
                <a:ea typeface="+mn-ea"/>
                <a:cs typeface="+mn-cs"/>
              </a:rPr>
              <a:t>said some </a:t>
            </a:r>
            <a:r>
              <a:rPr lang="en-GB" sz="1000" b="1" kern="1200" dirty="0" smtClean="0">
                <a:solidFill>
                  <a:schemeClr val="tx1"/>
                </a:solidFill>
                <a:effectLst/>
                <a:latin typeface="+mn-lt"/>
                <a:ea typeface="+mn-ea"/>
                <a:cs typeface="+mn-cs"/>
              </a:rPr>
              <a:t>pupils arrived at school hungry </a:t>
            </a:r>
            <a:r>
              <a:rPr lang="en-GB" sz="1000" kern="1200" dirty="0" smtClean="0">
                <a:solidFill>
                  <a:schemeClr val="tx1"/>
                </a:solidFill>
                <a:effectLst/>
                <a:latin typeface="+mn-lt"/>
                <a:ea typeface="+mn-ea"/>
                <a:cs typeface="+mn-cs"/>
              </a:rPr>
              <a:t>at least </a:t>
            </a:r>
            <a:r>
              <a:rPr lang="en-GB" sz="1000" b="1" kern="1200" dirty="0" smtClean="0">
                <a:solidFill>
                  <a:schemeClr val="tx1"/>
                </a:solidFill>
                <a:effectLst/>
                <a:latin typeface="+mn-lt"/>
                <a:ea typeface="+mn-ea"/>
                <a:cs typeface="+mn-cs"/>
              </a:rPr>
              <a:t>three or four times a week</a:t>
            </a:r>
            <a:r>
              <a:rPr lang="en-GB" sz="1000" kern="1200" dirty="0" smtClean="0">
                <a:solidFill>
                  <a:schemeClr val="tx1"/>
                </a:solidFill>
                <a:effectLst/>
                <a:latin typeface="+mn-lt"/>
                <a:ea typeface="+mn-ea"/>
                <a:cs typeface="+mn-cs"/>
              </a:rPr>
              <a:t>. </a:t>
            </a:r>
          </a:p>
          <a:p>
            <a:pPr marL="1200150" lvl="2" indent="-285750" algn="just">
              <a:buFont typeface="+mj-lt"/>
              <a:buAutoNum type="alphaLcPeriod"/>
            </a:pPr>
            <a:r>
              <a:rPr lang="en-GB" sz="1000" b="1" kern="1200" dirty="0" smtClean="0">
                <a:solidFill>
                  <a:schemeClr val="tx1"/>
                </a:solidFill>
                <a:effectLst/>
                <a:latin typeface="+mn-lt"/>
                <a:ea typeface="+mn-ea"/>
                <a:cs typeface="+mn-cs"/>
              </a:rPr>
              <a:t>Around 20% </a:t>
            </a:r>
            <a:r>
              <a:rPr lang="en-GB" sz="1000" kern="1200" dirty="0" smtClean="0">
                <a:solidFill>
                  <a:schemeClr val="tx1"/>
                </a:solidFill>
                <a:effectLst/>
                <a:latin typeface="+mn-lt"/>
                <a:ea typeface="+mn-ea"/>
                <a:cs typeface="+mn-cs"/>
              </a:rPr>
              <a:t>said they had </a:t>
            </a:r>
            <a:r>
              <a:rPr lang="en-GB" sz="1000" b="1" kern="1200" dirty="0" smtClean="0">
                <a:solidFill>
                  <a:schemeClr val="tx1"/>
                </a:solidFill>
                <a:effectLst/>
                <a:latin typeface="+mn-lt"/>
                <a:ea typeface="+mn-ea"/>
                <a:cs typeface="+mn-cs"/>
              </a:rPr>
              <a:t>brought in food within the last 12 months for children who had not eaten breakfast</a:t>
            </a:r>
            <a:endParaRPr lang="en-GB" sz="1000" b="0" kern="1200" dirty="0" smtClean="0">
              <a:solidFill>
                <a:schemeClr val="tx1"/>
              </a:solidFill>
              <a:effectLst/>
              <a:latin typeface="+mn-lt"/>
              <a:ea typeface="+mn-ea"/>
              <a:cs typeface="+mn-cs"/>
            </a:endParaRPr>
          </a:p>
          <a:p>
            <a:pPr marL="742950" lvl="1" indent="-285750" algn="just">
              <a:buFont typeface="+mj-lt"/>
              <a:buAutoNum type="romanUcPeriod"/>
            </a:pPr>
            <a:r>
              <a:rPr lang="en-GB" sz="1000" kern="1200" dirty="0" smtClean="0">
                <a:solidFill>
                  <a:schemeClr val="tx1"/>
                </a:solidFill>
                <a:effectLst/>
                <a:latin typeface="+mn-lt"/>
                <a:ea typeface="+mn-ea"/>
                <a:cs typeface="+mn-cs"/>
              </a:rPr>
              <a:t>There is also an on-going issue with Holiday Hunger which was highlighted in a report by the All Parliamentary Party Group on School Food (link below). Key facts include:</a:t>
            </a:r>
          </a:p>
          <a:p>
            <a:pPr marL="1200150" lvl="2" indent="-285750" algn="just">
              <a:buFont typeface="+mj-lt"/>
              <a:buAutoNum type="alphaLcPeriod"/>
            </a:pPr>
            <a:r>
              <a:rPr lang="en-GB" sz="1000" b="1" kern="1200" dirty="0" smtClean="0">
                <a:solidFill>
                  <a:schemeClr val="tx1"/>
                </a:solidFill>
                <a:effectLst/>
                <a:latin typeface="+mn-lt"/>
                <a:ea typeface="+mn-ea"/>
                <a:cs typeface="+mn-cs"/>
              </a:rPr>
              <a:t>29% </a:t>
            </a:r>
            <a:r>
              <a:rPr lang="en-GB" sz="1000" kern="1200" dirty="0" smtClean="0">
                <a:solidFill>
                  <a:schemeClr val="tx1"/>
                </a:solidFill>
                <a:effectLst/>
                <a:latin typeface="+mn-lt"/>
                <a:ea typeface="+mn-ea"/>
                <a:cs typeface="+mn-cs"/>
              </a:rPr>
              <a:t>of</a:t>
            </a:r>
            <a:r>
              <a:rPr lang="en-GB" sz="1000" b="1" kern="1200" dirty="0" smtClean="0">
                <a:solidFill>
                  <a:schemeClr val="tx1"/>
                </a:solidFill>
                <a:effectLst/>
                <a:latin typeface="+mn-lt"/>
                <a:ea typeface="+mn-ea"/>
                <a:cs typeface="+mn-cs"/>
              </a:rPr>
              <a:t> food bank </a:t>
            </a:r>
            <a:r>
              <a:rPr lang="en-GB" sz="1000" kern="1200" dirty="0" smtClean="0">
                <a:solidFill>
                  <a:schemeClr val="tx1"/>
                </a:solidFill>
                <a:effectLst/>
                <a:latin typeface="+mn-lt"/>
                <a:ea typeface="+mn-ea"/>
                <a:cs typeface="+mn-cs"/>
              </a:rPr>
              <a:t>referrals are for </a:t>
            </a:r>
            <a:r>
              <a:rPr lang="en-GB" sz="1000" b="1" kern="1200" dirty="0" smtClean="0">
                <a:solidFill>
                  <a:schemeClr val="tx1"/>
                </a:solidFill>
                <a:effectLst/>
                <a:latin typeface="+mn-lt"/>
                <a:ea typeface="+mn-ea"/>
                <a:cs typeface="+mn-cs"/>
              </a:rPr>
              <a:t>families with children </a:t>
            </a:r>
            <a:r>
              <a:rPr lang="en-GB" sz="1000" kern="1200" dirty="0" smtClean="0">
                <a:solidFill>
                  <a:schemeClr val="tx1"/>
                </a:solidFill>
                <a:effectLst/>
                <a:latin typeface="+mn-lt"/>
                <a:ea typeface="+mn-ea"/>
                <a:cs typeface="+mn-cs"/>
              </a:rPr>
              <a:t>(Jan 2013)</a:t>
            </a:r>
          </a:p>
          <a:p>
            <a:pPr marL="1200150" lvl="2" indent="-285750" algn="just">
              <a:buFont typeface="+mj-lt"/>
              <a:buAutoNum type="alphaLcPeriod"/>
            </a:pPr>
            <a:r>
              <a:rPr lang="en-GB" sz="1000" kern="1200" dirty="0" smtClean="0">
                <a:solidFill>
                  <a:schemeClr val="tx1"/>
                </a:solidFill>
                <a:effectLst/>
                <a:latin typeface="+mn-lt"/>
                <a:ea typeface="+mn-ea"/>
                <a:cs typeface="+mn-cs"/>
              </a:rPr>
              <a:t>In 2012-13 </a:t>
            </a:r>
            <a:r>
              <a:rPr lang="en-GB" sz="1000" b="1" kern="1200" dirty="0" smtClean="0">
                <a:solidFill>
                  <a:schemeClr val="tx1"/>
                </a:solidFill>
                <a:effectLst/>
                <a:latin typeface="+mn-lt"/>
                <a:ea typeface="+mn-ea"/>
                <a:cs typeface="+mn-cs"/>
              </a:rPr>
              <a:t>food banks fed 465,126 people </a:t>
            </a:r>
            <a:r>
              <a:rPr lang="en-GB" sz="1000" kern="1200" dirty="0" smtClean="0">
                <a:solidFill>
                  <a:schemeClr val="tx1"/>
                </a:solidFill>
                <a:effectLst/>
                <a:latin typeface="+mn-lt"/>
                <a:ea typeface="+mn-ea"/>
                <a:cs typeface="+mn-cs"/>
              </a:rPr>
              <a:t>nationwide. Of those helped </a:t>
            </a:r>
            <a:r>
              <a:rPr lang="en-GB" sz="1000" b="1" kern="1200" dirty="0" smtClean="0">
                <a:solidFill>
                  <a:schemeClr val="tx1"/>
                </a:solidFill>
                <a:effectLst/>
                <a:latin typeface="+mn-lt"/>
                <a:ea typeface="+mn-ea"/>
                <a:cs typeface="+mn-cs"/>
              </a:rPr>
              <a:t>36%, (260,282) were children </a:t>
            </a:r>
            <a:endParaRPr lang="en-GB" sz="1000" b="0" kern="1200" dirty="0" smtClean="0">
              <a:solidFill>
                <a:schemeClr val="tx1"/>
              </a:solidFill>
              <a:effectLst/>
              <a:latin typeface="+mn-lt"/>
              <a:ea typeface="+mn-ea"/>
              <a:cs typeface="+mn-cs"/>
            </a:endParaRPr>
          </a:p>
          <a:p>
            <a:pPr marL="1200150" lvl="2" indent="-285750" algn="just">
              <a:buFont typeface="+mj-lt"/>
              <a:buAutoNum type="alphaLcPeriod"/>
            </a:pPr>
            <a:r>
              <a:rPr lang="en-GB" sz="1000" b="1" kern="1200" dirty="0" smtClean="0">
                <a:solidFill>
                  <a:schemeClr val="tx1"/>
                </a:solidFill>
                <a:effectLst/>
                <a:latin typeface="+mn-lt"/>
                <a:ea typeface="+mn-ea"/>
                <a:cs typeface="+mn-cs"/>
              </a:rPr>
              <a:t>More than a quarter of parents </a:t>
            </a:r>
            <a:r>
              <a:rPr lang="en-GB" sz="1000" kern="1200" dirty="0" smtClean="0">
                <a:solidFill>
                  <a:schemeClr val="tx1"/>
                </a:solidFill>
                <a:effectLst/>
                <a:latin typeface="+mn-lt"/>
                <a:ea typeface="+mn-ea"/>
                <a:cs typeface="+mn-cs"/>
              </a:rPr>
              <a:t>said they </a:t>
            </a:r>
            <a:r>
              <a:rPr lang="en-GB" sz="1000" b="1" kern="1200" dirty="0" smtClean="0">
                <a:solidFill>
                  <a:schemeClr val="tx1"/>
                </a:solidFill>
                <a:effectLst/>
                <a:latin typeface="+mn-lt"/>
                <a:ea typeface="+mn-ea"/>
                <a:cs typeface="+mn-cs"/>
              </a:rPr>
              <a:t>can’t provide food </a:t>
            </a:r>
            <a:r>
              <a:rPr lang="en-GB" sz="1000" kern="1200" dirty="0" smtClean="0">
                <a:solidFill>
                  <a:schemeClr val="tx1"/>
                </a:solidFill>
                <a:effectLst/>
                <a:latin typeface="+mn-lt"/>
                <a:ea typeface="+mn-ea"/>
                <a:cs typeface="+mn-cs"/>
              </a:rPr>
              <a:t>for all of the meals their children need</a:t>
            </a:r>
          </a:p>
          <a:p>
            <a:pPr marL="742950" lvl="1" indent="-285750" algn="just">
              <a:buFont typeface="+mj-lt"/>
              <a:buAutoNum type="romanUcPeriod"/>
            </a:pPr>
            <a:r>
              <a:rPr lang="en-GB" sz="1000" kern="1200" dirty="0" smtClean="0">
                <a:solidFill>
                  <a:schemeClr val="tx1"/>
                </a:solidFill>
                <a:effectLst/>
                <a:latin typeface="+mn-lt"/>
                <a:ea typeface="+mn-ea"/>
                <a:cs typeface="+mn-cs"/>
              </a:rPr>
              <a:t>There are a number of useful articles and tips for parents on dealing with underweight children on the NHS Choices website (see the link below)</a:t>
            </a:r>
          </a:p>
          <a:p>
            <a:pPr marL="742950" lvl="1" indent="-285750" algn="just">
              <a:buFont typeface="+mj-lt"/>
              <a:buAutoNum type="romanUcPeriod"/>
            </a:pPr>
            <a:r>
              <a:rPr lang="en-GB" sz="1000" kern="1200" dirty="0" smtClean="0">
                <a:solidFill>
                  <a:schemeClr val="tx1"/>
                </a:solidFill>
                <a:effectLst/>
                <a:latin typeface="+mn-lt"/>
                <a:ea typeface="+mn-ea"/>
                <a:cs typeface="+mn-cs"/>
              </a:rPr>
              <a:t>Children who are underweight will also be flagged as part of the National Child Measurement Programme (see the link below) and will have specialised care, if this is required, via GPs and dietitians.</a:t>
            </a:r>
          </a:p>
          <a:p>
            <a:pPr marL="742950" lvl="1" indent="-285750" algn="just">
              <a:buFont typeface="+mj-lt"/>
              <a:buAutoNum type="romanUcPeriod"/>
            </a:pPr>
            <a:r>
              <a:rPr lang="en-GB" sz="1000" b="1" kern="1200" dirty="0" smtClean="0">
                <a:solidFill>
                  <a:schemeClr val="tx1"/>
                </a:solidFill>
                <a:effectLst/>
                <a:latin typeface="+mn-lt"/>
                <a:ea typeface="+mn-ea"/>
                <a:cs typeface="+mn-cs"/>
              </a:rPr>
              <a:t>Introduce Optional Activity B (5 </a:t>
            </a:r>
            <a:r>
              <a:rPr lang="en-GB" sz="1000" b="1" kern="1200" dirty="0" err="1" smtClean="0">
                <a:solidFill>
                  <a:schemeClr val="tx1"/>
                </a:solidFill>
                <a:effectLst/>
                <a:latin typeface="+mn-lt"/>
                <a:ea typeface="+mn-ea"/>
                <a:cs typeface="+mn-cs"/>
              </a:rPr>
              <a:t>mins</a:t>
            </a:r>
            <a:r>
              <a:rPr lang="en-GB" sz="1000" b="1" kern="1200" dirty="0" smtClean="0">
                <a:solidFill>
                  <a:schemeClr val="tx1"/>
                </a:solidFill>
                <a:effectLst/>
                <a:latin typeface="+mn-lt"/>
                <a:ea typeface="+mn-ea"/>
                <a:cs typeface="+mn-cs"/>
              </a:rPr>
              <a:t>): </a:t>
            </a:r>
            <a:r>
              <a:rPr lang="en-GB" sz="1000" kern="1200" dirty="0" smtClean="0">
                <a:solidFill>
                  <a:schemeClr val="tx1"/>
                </a:solidFill>
                <a:effectLst/>
                <a:latin typeface="+mn-lt"/>
                <a:ea typeface="+mn-ea"/>
                <a:cs typeface="+mn-cs"/>
              </a:rPr>
              <a:t>this is a</a:t>
            </a:r>
            <a:r>
              <a:rPr lang="en-GB" sz="1000" b="1" kern="1200" dirty="0" smtClean="0">
                <a:solidFill>
                  <a:schemeClr val="tx1"/>
                </a:solidFill>
                <a:effectLst/>
                <a:latin typeface="+mn-lt"/>
                <a:ea typeface="+mn-ea"/>
                <a:cs typeface="+mn-cs"/>
              </a:rPr>
              <a:t> </a:t>
            </a:r>
            <a:r>
              <a:rPr lang="en-GB" sz="1000" kern="1200" dirty="0" smtClean="0">
                <a:solidFill>
                  <a:schemeClr val="tx1"/>
                </a:solidFill>
                <a:effectLst/>
                <a:latin typeface="+mn-lt"/>
                <a:ea typeface="+mn-ea"/>
                <a:cs typeface="+mn-cs"/>
              </a:rPr>
              <a:t>group discussion to review the information so far. Some wider questions the group may wish to consider include:</a:t>
            </a:r>
          </a:p>
          <a:p>
            <a:pPr marL="1200150" lvl="2" indent="-285750" algn="just">
              <a:buFont typeface="+mj-lt"/>
              <a:buAutoNum type="alphaLcPeriod"/>
            </a:pPr>
            <a:r>
              <a:rPr lang="en-GB" sz="1000" kern="1200" dirty="0" smtClean="0">
                <a:solidFill>
                  <a:schemeClr val="tx1"/>
                </a:solidFill>
                <a:effectLst/>
                <a:latin typeface="+mn-lt"/>
                <a:ea typeface="+mn-ea"/>
                <a:cs typeface="+mn-cs"/>
              </a:rPr>
              <a:t>Are they surprised by the scale of the problem?</a:t>
            </a:r>
          </a:p>
          <a:p>
            <a:pPr marL="1200150" lvl="2" indent="-285750" algn="just">
              <a:buFont typeface="+mj-lt"/>
              <a:buAutoNum type="alphaLcPeriod"/>
            </a:pPr>
            <a:r>
              <a:rPr lang="en-GB" sz="1000" kern="1200" dirty="0" smtClean="0">
                <a:solidFill>
                  <a:schemeClr val="tx1"/>
                </a:solidFill>
                <a:effectLst/>
                <a:latin typeface="+mn-lt"/>
                <a:ea typeface="+mn-ea"/>
                <a:cs typeface="+mn-cs"/>
              </a:rPr>
              <a:t>How does it compare with their experiences in their own schools or placements? </a:t>
            </a:r>
          </a:p>
          <a:p>
            <a:pPr marL="1200150" lvl="2" indent="-285750" algn="just">
              <a:buFont typeface="+mj-lt"/>
              <a:buAutoNum type="alphaLcPeriod"/>
            </a:pPr>
            <a:r>
              <a:rPr lang="en-GB" sz="1000" kern="1200" dirty="0" smtClean="0">
                <a:solidFill>
                  <a:schemeClr val="tx1"/>
                </a:solidFill>
                <a:effectLst/>
                <a:latin typeface="+mn-lt"/>
                <a:ea typeface="+mn-ea"/>
                <a:cs typeface="+mn-cs"/>
              </a:rPr>
              <a:t>Do they think the situation is getting better or worse?</a:t>
            </a:r>
          </a:p>
          <a:p>
            <a:pPr marL="1200150" lvl="2" indent="-285750" algn="just">
              <a:buFont typeface="+mj-lt"/>
              <a:buAutoNum type="alphaLcPeriod"/>
            </a:pPr>
            <a:r>
              <a:rPr lang="en-GB" sz="1000" kern="1200" dirty="0" smtClean="0">
                <a:solidFill>
                  <a:schemeClr val="tx1"/>
                </a:solidFill>
                <a:effectLst/>
                <a:latin typeface="+mn-lt"/>
                <a:ea typeface="+mn-ea"/>
                <a:cs typeface="+mn-cs"/>
              </a:rPr>
              <a:t>Have they noticed any changes in their school or local area to improve the food culture?</a:t>
            </a:r>
          </a:p>
          <a:p>
            <a:r>
              <a:rPr lang="en-GB" sz="1000" kern="1200" dirty="0" smtClean="0">
                <a:solidFill>
                  <a:schemeClr val="tx1"/>
                </a:solidFill>
                <a:effectLst/>
                <a:latin typeface="+mn-lt"/>
                <a:ea typeface="+mn-ea"/>
                <a:cs typeface="+mn-cs"/>
              </a:rPr>
              <a:t> </a:t>
            </a:r>
          </a:p>
          <a:p>
            <a:r>
              <a:rPr lang="en-GB" sz="1000" b="1" kern="1200" dirty="0" smtClean="0">
                <a:solidFill>
                  <a:schemeClr val="tx1"/>
                </a:solidFill>
                <a:effectLst/>
                <a:latin typeface="+mn-lt"/>
                <a:ea typeface="+mn-ea"/>
                <a:cs typeface="+mn-cs"/>
              </a:rPr>
              <a:t>Sources and further information:</a:t>
            </a:r>
            <a:endParaRPr lang="en-GB" sz="1000" kern="1200" dirty="0" smtClean="0">
              <a:solidFill>
                <a:schemeClr val="tx1"/>
              </a:solidFill>
              <a:effectLst/>
              <a:latin typeface="+mn-lt"/>
              <a:ea typeface="+mn-ea"/>
              <a:cs typeface="+mn-cs"/>
            </a:endParaRPr>
          </a:p>
          <a:p>
            <a:pPr marL="228600" lvl="0" indent="-228600">
              <a:buFont typeface="+mj-lt"/>
              <a:buAutoNum type="arabicPeriod"/>
            </a:pPr>
            <a:r>
              <a:rPr lang="en-GB" sz="1000" kern="1200" dirty="0" smtClean="0">
                <a:solidFill>
                  <a:schemeClr val="tx1"/>
                </a:solidFill>
                <a:effectLst/>
                <a:latin typeface="+mn-lt"/>
                <a:ea typeface="+mn-ea"/>
                <a:cs typeface="+mn-cs"/>
              </a:rPr>
              <a:t>Image (left) and </a:t>
            </a:r>
            <a:r>
              <a:rPr lang="en-GB" sz="1000" kern="1200" dirty="0" err="1" smtClean="0">
                <a:solidFill>
                  <a:schemeClr val="tx1"/>
                </a:solidFill>
                <a:effectLst/>
                <a:latin typeface="+mn-lt"/>
                <a:ea typeface="+mn-ea"/>
                <a:cs typeface="+mn-cs"/>
              </a:rPr>
              <a:t>YouGov</a:t>
            </a:r>
            <a:r>
              <a:rPr lang="en-GB" sz="1000" kern="1200" dirty="0" smtClean="0">
                <a:solidFill>
                  <a:schemeClr val="tx1"/>
                </a:solidFill>
                <a:effectLst/>
                <a:latin typeface="+mn-lt"/>
                <a:ea typeface="+mn-ea"/>
                <a:cs typeface="+mn-cs"/>
              </a:rPr>
              <a:t> data for  taken from - </a:t>
            </a:r>
            <a:r>
              <a:rPr lang="en-US" sz="1000" u="sng" kern="1200" dirty="0" smtClean="0">
                <a:solidFill>
                  <a:schemeClr val="tx1"/>
                </a:solidFill>
                <a:effectLst/>
                <a:latin typeface="+mn-lt"/>
                <a:ea typeface="+mn-ea"/>
                <a:cs typeface="+mn-cs"/>
                <a:hlinkClick r:id="rId3"/>
              </a:rPr>
              <a:t>http://bit.ly/1RpcUnN</a:t>
            </a:r>
            <a:r>
              <a:rPr lang="en-US" sz="1000" kern="1200" dirty="0" smtClean="0">
                <a:solidFill>
                  <a:schemeClr val="tx1"/>
                </a:solidFill>
                <a:effectLst/>
                <a:latin typeface="+mn-lt"/>
                <a:ea typeface="+mn-ea"/>
                <a:cs typeface="+mn-cs"/>
              </a:rPr>
              <a:t> </a:t>
            </a:r>
            <a:endParaRPr lang="en-GB" sz="1000" kern="1200" dirty="0" smtClean="0">
              <a:solidFill>
                <a:schemeClr val="tx1"/>
              </a:solidFill>
              <a:effectLst/>
              <a:latin typeface="+mn-lt"/>
              <a:ea typeface="+mn-ea"/>
              <a:cs typeface="+mn-cs"/>
            </a:endParaRPr>
          </a:p>
          <a:p>
            <a:pPr marL="228600" lvl="0" indent="-228600">
              <a:buFont typeface="+mj-lt"/>
              <a:buAutoNum type="arabicPeriod"/>
            </a:pPr>
            <a:r>
              <a:rPr lang="en-GB" sz="1000" kern="1200" dirty="0" smtClean="0">
                <a:solidFill>
                  <a:schemeClr val="tx1"/>
                </a:solidFill>
                <a:effectLst/>
                <a:latin typeface="+mn-lt"/>
                <a:ea typeface="+mn-ea"/>
                <a:cs typeface="+mn-cs"/>
              </a:rPr>
              <a:t>NHS Choices website - </a:t>
            </a:r>
            <a:r>
              <a:rPr lang="en-GB" sz="1000" u="sng" kern="1200" dirty="0" smtClean="0">
                <a:solidFill>
                  <a:schemeClr val="tx1"/>
                </a:solidFill>
                <a:effectLst/>
                <a:latin typeface="+mn-lt"/>
                <a:ea typeface="+mn-ea"/>
                <a:cs typeface="+mn-cs"/>
                <a:hlinkClick r:id="rId4"/>
              </a:rPr>
              <a:t>http://bit.ly/1m64S6z</a:t>
            </a:r>
            <a:r>
              <a:rPr lang="en-US" sz="1000" kern="1200" dirty="0" smtClean="0">
                <a:solidFill>
                  <a:schemeClr val="tx1"/>
                </a:solidFill>
                <a:effectLst/>
                <a:latin typeface="+mn-lt"/>
                <a:ea typeface="+mn-ea"/>
                <a:cs typeface="+mn-cs"/>
              </a:rPr>
              <a:t> </a:t>
            </a:r>
            <a:endParaRPr lang="en-GB" sz="1000" kern="1200" dirty="0" smtClean="0">
              <a:solidFill>
                <a:schemeClr val="tx1"/>
              </a:solidFill>
              <a:effectLst/>
              <a:latin typeface="+mn-lt"/>
              <a:ea typeface="+mn-ea"/>
              <a:cs typeface="+mn-cs"/>
            </a:endParaRPr>
          </a:p>
          <a:p>
            <a:pPr marL="228600" lvl="0" indent="-228600">
              <a:buFont typeface="+mj-lt"/>
              <a:buAutoNum type="arabicPeriod"/>
            </a:pPr>
            <a:r>
              <a:rPr lang="en-GB" sz="1000" kern="1200" dirty="0" smtClean="0">
                <a:solidFill>
                  <a:schemeClr val="tx1"/>
                </a:solidFill>
                <a:effectLst/>
                <a:latin typeface="+mn-lt"/>
                <a:ea typeface="+mn-ea"/>
                <a:cs typeface="+mn-cs"/>
              </a:rPr>
              <a:t>National Child Measurement Programme - </a:t>
            </a:r>
            <a:r>
              <a:rPr lang="en-GB" sz="1000" u="sng" kern="1200" dirty="0" smtClean="0">
                <a:solidFill>
                  <a:schemeClr val="tx1"/>
                </a:solidFill>
                <a:effectLst/>
                <a:latin typeface="+mn-lt"/>
                <a:ea typeface="+mn-ea"/>
                <a:cs typeface="+mn-cs"/>
                <a:hlinkClick r:id="rId5"/>
              </a:rPr>
              <a:t>http://www.hscic.gov.uk/ncmp</a:t>
            </a:r>
            <a:r>
              <a:rPr lang="en-US" sz="1000" kern="1200" dirty="0" smtClean="0">
                <a:solidFill>
                  <a:schemeClr val="tx1"/>
                </a:solidFill>
                <a:effectLst/>
                <a:latin typeface="+mn-lt"/>
                <a:ea typeface="+mn-ea"/>
                <a:cs typeface="+mn-cs"/>
              </a:rPr>
              <a:t> </a:t>
            </a:r>
            <a:endParaRPr lang="en-GB" sz="1000" kern="1200" dirty="0" smtClean="0">
              <a:solidFill>
                <a:schemeClr val="tx1"/>
              </a:solidFill>
              <a:effectLst/>
              <a:latin typeface="+mn-lt"/>
              <a:ea typeface="+mn-ea"/>
              <a:cs typeface="+mn-cs"/>
            </a:endParaRPr>
          </a:p>
          <a:p>
            <a:pPr marL="228600" lvl="0" indent="-228600">
              <a:buFont typeface="+mj-lt"/>
              <a:buAutoNum type="arabicPeriod"/>
            </a:pPr>
            <a:r>
              <a:rPr lang="en-GB" sz="1000" kern="1200" dirty="0" smtClean="0">
                <a:solidFill>
                  <a:schemeClr val="tx1"/>
                </a:solidFill>
                <a:effectLst/>
                <a:latin typeface="+mn-lt"/>
                <a:ea typeface="+mn-ea"/>
                <a:cs typeface="+mn-cs"/>
              </a:rPr>
              <a:t>Holiday Hunger report - </a:t>
            </a:r>
            <a:r>
              <a:rPr lang="en-US" sz="1000" u="sng" kern="1200" dirty="0" smtClean="0">
                <a:solidFill>
                  <a:schemeClr val="tx1"/>
                </a:solidFill>
                <a:effectLst/>
                <a:latin typeface="+mn-lt"/>
                <a:ea typeface="+mn-ea"/>
                <a:cs typeface="+mn-cs"/>
                <a:hlinkClick r:id="rId6"/>
              </a:rPr>
              <a:t>http://bit.ly/1QqZzqf</a:t>
            </a:r>
            <a:r>
              <a:rPr lang="en-US" sz="1000" kern="1200" dirty="0" smtClean="0">
                <a:solidFill>
                  <a:schemeClr val="tx1"/>
                </a:solidFill>
                <a:effectLst/>
                <a:latin typeface="+mn-lt"/>
                <a:ea typeface="+mn-ea"/>
                <a:cs typeface="+mn-cs"/>
              </a:rPr>
              <a:t> </a:t>
            </a:r>
            <a:endParaRPr lang="en-GB" sz="1000" kern="1200" dirty="0" smtClean="0">
              <a:solidFill>
                <a:schemeClr val="tx1"/>
              </a:solidFill>
              <a:effectLst/>
              <a:latin typeface="+mn-lt"/>
              <a:ea typeface="+mn-ea"/>
              <a:cs typeface="+mn-cs"/>
            </a:endParaRPr>
          </a:p>
          <a:p>
            <a:pPr marL="380967" indent="-228580" algn="just" defTabSz="914321">
              <a:buClr>
                <a:srgbClr val="000000"/>
              </a:buClr>
              <a:buSzPct val="100000"/>
              <a:buFont typeface="+mj-lt"/>
              <a:buAutoNum type="arabicPeriod"/>
              <a:defRPr/>
            </a:pPr>
            <a:endParaRPr lang="en-GB" dirty="0"/>
          </a:p>
          <a:p>
            <a:pPr marL="380967" indent="-228580" algn="just" defTabSz="914321">
              <a:buClr>
                <a:srgbClr val="000000"/>
              </a:buClr>
              <a:buSzPct val="100000"/>
              <a:buFont typeface="+mj-lt"/>
              <a:buAutoNum type="arabicPeriod"/>
              <a:defRPr/>
            </a:pPr>
            <a:endParaRPr lang="en-GB" b="0" baseline="0" dirty="0" smtClean="0"/>
          </a:p>
          <a:p>
            <a:pPr marL="609547" lvl="1">
              <a:buSzPct val="100000"/>
            </a:pPr>
            <a:endParaRPr lang="en-GB" b="1" baseline="0" dirty="0">
              <a:solidFill>
                <a:srgbClr val="212121"/>
              </a:solidFill>
              <a:latin typeface="Calibri"/>
            </a:endParaRPr>
          </a:p>
        </p:txBody>
      </p:sp>
      <p:sp>
        <p:nvSpPr>
          <p:cNvPr id="4" name="Slide Number Placeholder 3"/>
          <p:cNvSpPr>
            <a:spLocks noGrp="1"/>
          </p:cNvSpPr>
          <p:nvPr>
            <p:ph type="sldNum" sz="quarter" idx="10"/>
          </p:nvPr>
        </p:nvSpPr>
        <p:spPr/>
        <p:txBody>
          <a:bodyPr/>
          <a:lstStyle/>
          <a:p>
            <a:fld id="{CB077D60-D57E-43C2-908A-5D3D3EFD6360}" type="slidenum">
              <a:rPr lang="en-GB" smtClean="0"/>
              <a:t>12</a:t>
            </a:fld>
            <a:endParaRPr lang="en-GB"/>
          </a:p>
        </p:txBody>
      </p:sp>
    </p:spTree>
    <p:extLst>
      <p:ext uri="{BB962C8B-B14F-4D97-AF65-F5344CB8AC3E}">
        <p14:creationId xmlns:p14="http://schemas.microsoft.com/office/powerpoint/2010/main" val="35355400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lgn="just">
              <a:buFont typeface="+mj-lt"/>
              <a:buAutoNum type="arabicPeriod"/>
            </a:pPr>
            <a:r>
              <a:rPr lang="en-GB" sz="1200" kern="1200" dirty="0" smtClean="0">
                <a:solidFill>
                  <a:schemeClr val="tx1"/>
                </a:solidFill>
                <a:effectLst/>
                <a:latin typeface="+mn-lt"/>
                <a:ea typeface="+mn-ea"/>
                <a:cs typeface="+mn-cs"/>
              </a:rPr>
              <a:t>Reinforce the message that pupils spend so much time in school </a:t>
            </a:r>
            <a:r>
              <a:rPr lang="en-GB" sz="1200" b="1" kern="1200" dirty="0" smtClean="0">
                <a:solidFill>
                  <a:schemeClr val="tx1"/>
                </a:solidFill>
                <a:effectLst/>
                <a:latin typeface="+mn-lt"/>
                <a:ea typeface="+mn-ea"/>
                <a:cs typeface="+mn-cs"/>
              </a:rPr>
              <a:t>during such a critical period of their life </a:t>
            </a:r>
            <a:r>
              <a:rPr lang="en-GB" sz="1200" kern="1200" dirty="0" smtClean="0">
                <a:solidFill>
                  <a:schemeClr val="tx1"/>
                </a:solidFill>
                <a:effectLst/>
                <a:latin typeface="+mn-lt"/>
                <a:ea typeface="+mn-ea"/>
                <a:cs typeface="+mn-cs"/>
              </a:rPr>
              <a:t>(in terms of healthy eating habits and increases in obesity) that </a:t>
            </a:r>
            <a:r>
              <a:rPr lang="en-GB" sz="1200" b="1" kern="1200" dirty="0" smtClean="0">
                <a:solidFill>
                  <a:schemeClr val="tx1"/>
                </a:solidFill>
                <a:effectLst/>
                <a:latin typeface="+mn-lt"/>
                <a:ea typeface="+mn-ea"/>
                <a:cs typeface="+mn-cs"/>
              </a:rPr>
              <a:t>it’s vital that schools act as champions and models for change.</a:t>
            </a:r>
            <a:endParaRPr lang="en-GB" sz="1200" b="0" kern="1200" dirty="0" smtClean="0">
              <a:solidFill>
                <a:schemeClr val="tx1"/>
              </a:solidFill>
              <a:effectLst/>
              <a:latin typeface="+mn-lt"/>
              <a:ea typeface="+mn-ea"/>
              <a:cs typeface="+mn-cs"/>
            </a:endParaRPr>
          </a:p>
          <a:p>
            <a:pPr marL="228600" lvl="0" indent="-228600" algn="just">
              <a:buFont typeface="+mj-lt"/>
              <a:buAutoNum type="arabicPeriod"/>
            </a:pPr>
            <a:r>
              <a:rPr lang="en-GB" sz="1200" kern="1200" dirty="0" smtClean="0">
                <a:solidFill>
                  <a:schemeClr val="tx1"/>
                </a:solidFill>
                <a:effectLst/>
                <a:latin typeface="+mn-lt"/>
                <a:ea typeface="+mn-ea"/>
                <a:cs typeface="+mn-cs"/>
              </a:rPr>
              <a:t>Reference the </a:t>
            </a:r>
            <a:r>
              <a:rPr lang="en-GB" sz="1200" b="1" kern="1200" dirty="0" smtClean="0">
                <a:solidFill>
                  <a:schemeClr val="tx1"/>
                </a:solidFill>
                <a:effectLst/>
                <a:latin typeface="+mn-lt"/>
                <a:ea typeface="+mn-ea"/>
                <a:cs typeface="+mn-cs"/>
              </a:rPr>
              <a:t>School Food Standards </a:t>
            </a:r>
            <a:r>
              <a:rPr lang="en-GB" sz="1200" kern="1200" dirty="0" smtClean="0">
                <a:solidFill>
                  <a:schemeClr val="tx1"/>
                </a:solidFill>
                <a:effectLst/>
                <a:latin typeface="+mn-lt"/>
                <a:ea typeface="+mn-ea"/>
                <a:cs typeface="+mn-cs"/>
              </a:rPr>
              <a:t>which have been developed as an action of the School Food Plan (refer to the poster available via the Speaker’s Guidance note). The standards apply </a:t>
            </a:r>
            <a:r>
              <a:rPr lang="en-GB" sz="1200" b="1" kern="1200" dirty="0" smtClean="0">
                <a:solidFill>
                  <a:schemeClr val="tx1"/>
                </a:solidFill>
                <a:effectLst/>
                <a:latin typeface="+mn-lt"/>
                <a:ea typeface="+mn-ea"/>
                <a:cs typeface="+mn-cs"/>
              </a:rPr>
              <a:t>across the whole school day </a:t>
            </a:r>
            <a:r>
              <a:rPr lang="en-GB" sz="1200" kern="1200" dirty="0" smtClean="0">
                <a:solidFill>
                  <a:schemeClr val="tx1"/>
                </a:solidFill>
                <a:effectLst/>
                <a:latin typeface="+mn-lt"/>
                <a:ea typeface="+mn-ea"/>
                <a:cs typeface="+mn-cs"/>
              </a:rPr>
              <a:t>(including breakfast, break time, lunch, vending machines and after-school clubs). They are easy to use and set out clear requirements to help children develop healthy eating habits, e.g. a portion of vegetables or salad with every meal, no confectionery and water as the drink of choice.</a:t>
            </a:r>
          </a:p>
          <a:p>
            <a:pPr marL="228600" lvl="0" indent="-228600" algn="just">
              <a:buFont typeface="+mj-lt"/>
              <a:buAutoNum type="arabicPeriod"/>
            </a:pPr>
            <a:r>
              <a:rPr lang="en-GB" sz="1200" b="1" kern="1200" dirty="0" smtClean="0">
                <a:solidFill>
                  <a:schemeClr val="tx1"/>
                </a:solidFill>
                <a:effectLst/>
                <a:latin typeface="+mn-lt"/>
                <a:ea typeface="+mn-ea"/>
                <a:cs typeface="+mn-cs"/>
              </a:rPr>
              <a:t>Introduce Optional Activity C (5 </a:t>
            </a:r>
            <a:r>
              <a:rPr lang="en-GB" sz="1200" b="1" kern="1200" dirty="0" err="1" smtClean="0">
                <a:solidFill>
                  <a:schemeClr val="tx1"/>
                </a:solidFill>
                <a:effectLst/>
                <a:latin typeface="+mn-lt"/>
                <a:ea typeface="+mn-ea"/>
                <a:cs typeface="+mn-cs"/>
              </a:rPr>
              <a:t>mins</a:t>
            </a:r>
            <a:r>
              <a:rPr lang="en-GB" sz="1200" b="1" kern="120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ask participants to spend 5 minutes thinking of any other ‘mixed food messages’ that occur in their own school </a:t>
            </a:r>
          </a:p>
          <a:p>
            <a:pPr marL="742950" lvl="1" indent="-285750" algn="just">
              <a:buFont typeface="+mj-lt"/>
              <a:buAutoNum type="romanUcPeriod"/>
            </a:pPr>
            <a:r>
              <a:rPr lang="en-GB" sz="1200" kern="1200" dirty="0" smtClean="0">
                <a:solidFill>
                  <a:schemeClr val="tx1"/>
                </a:solidFill>
                <a:effectLst/>
                <a:latin typeface="+mn-lt"/>
                <a:ea typeface="+mn-ea"/>
                <a:cs typeface="+mn-cs"/>
              </a:rPr>
              <a:t>Use the examples below as prompts if needed. Then ask the group to feedback.</a:t>
            </a:r>
          </a:p>
          <a:p>
            <a:pPr marL="1200150" lvl="2" indent="-285750" algn="just">
              <a:buFont typeface="+mj-lt"/>
              <a:buAutoNum type="alphaLcPeriod"/>
            </a:pPr>
            <a:r>
              <a:rPr lang="en-GB" sz="1200" kern="1200" dirty="0" smtClean="0">
                <a:solidFill>
                  <a:schemeClr val="tx1"/>
                </a:solidFill>
                <a:effectLst/>
                <a:latin typeface="+mn-lt"/>
                <a:ea typeface="+mn-ea"/>
                <a:cs typeface="+mn-cs"/>
              </a:rPr>
              <a:t>Staff walking through the school with a high sugar drink or bag of crisps</a:t>
            </a:r>
          </a:p>
          <a:p>
            <a:pPr marL="1200150" lvl="2" indent="-285750" algn="just">
              <a:buFont typeface="+mj-lt"/>
              <a:buAutoNum type="alphaLcPeriod"/>
            </a:pPr>
            <a:r>
              <a:rPr lang="en-GB" sz="1200" kern="1200" dirty="0" smtClean="0">
                <a:solidFill>
                  <a:schemeClr val="tx1"/>
                </a:solidFill>
                <a:effectLst/>
                <a:latin typeface="+mn-lt"/>
                <a:ea typeface="+mn-ea"/>
                <a:cs typeface="+mn-cs"/>
              </a:rPr>
              <a:t>Children mainly cooking sweet dishes, such as biscuits and cakes in school</a:t>
            </a:r>
          </a:p>
          <a:p>
            <a:pPr marL="1200150" lvl="2" indent="-285750" algn="just">
              <a:buFont typeface="+mj-lt"/>
              <a:buAutoNum type="alphaLcPeriod"/>
            </a:pPr>
            <a:r>
              <a:rPr lang="en-GB" sz="1200" kern="1200" dirty="0" smtClean="0">
                <a:solidFill>
                  <a:schemeClr val="tx1"/>
                </a:solidFill>
                <a:effectLst/>
                <a:latin typeface="+mn-lt"/>
                <a:ea typeface="+mn-ea"/>
                <a:cs typeface="+mn-cs"/>
              </a:rPr>
              <a:t>Cakes and other unhealthy foods used as regular promotional or fundraising opportunities, e.g. bake sales</a:t>
            </a:r>
          </a:p>
          <a:p>
            <a:pPr marL="152387" algn="just">
              <a:buSzPct val="100000"/>
            </a:pPr>
            <a:r>
              <a:rPr lang="en-GB" b="1" dirty="0">
                <a:solidFill>
                  <a:srgbClr val="212121"/>
                </a:solidFill>
                <a:latin typeface="Calibri"/>
              </a:rPr>
              <a:t/>
            </a:r>
            <a:br>
              <a:rPr lang="en-GB" b="1" dirty="0">
                <a:solidFill>
                  <a:srgbClr val="212121"/>
                </a:solidFill>
                <a:latin typeface="Calibri"/>
              </a:rPr>
            </a:br>
            <a:endParaRPr lang="en-GB" b="1" dirty="0">
              <a:solidFill>
                <a:srgbClr val="212121"/>
              </a:solidFill>
              <a:latin typeface="Calibri"/>
            </a:endParaRPr>
          </a:p>
        </p:txBody>
      </p:sp>
      <p:sp>
        <p:nvSpPr>
          <p:cNvPr id="4" name="Slide Number Placeholder 3"/>
          <p:cNvSpPr>
            <a:spLocks noGrp="1"/>
          </p:cNvSpPr>
          <p:nvPr>
            <p:ph type="sldNum" sz="quarter" idx="10"/>
          </p:nvPr>
        </p:nvSpPr>
        <p:spPr/>
        <p:txBody>
          <a:bodyPr/>
          <a:lstStyle/>
          <a:p>
            <a:fld id="{CB077D60-D57E-43C2-908A-5D3D3EFD6360}" type="slidenum">
              <a:rPr lang="en-GB" smtClean="0"/>
              <a:t>13</a:t>
            </a:fld>
            <a:endParaRPr lang="en-GB"/>
          </a:p>
        </p:txBody>
      </p:sp>
    </p:spTree>
    <p:extLst>
      <p:ext uri="{BB962C8B-B14F-4D97-AF65-F5344CB8AC3E}">
        <p14:creationId xmlns:p14="http://schemas.microsoft.com/office/powerpoint/2010/main" val="35355400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lgn="just">
              <a:buFont typeface="+mj-lt"/>
              <a:buAutoNum type="arabicPeriod"/>
            </a:pPr>
            <a:r>
              <a:rPr lang="en-GB" sz="1000" kern="1200" dirty="0" smtClean="0">
                <a:solidFill>
                  <a:schemeClr val="tx1"/>
                </a:solidFill>
                <a:effectLst/>
              </a:rPr>
              <a:t>Make sure you stress the four key points on the slide. Particularly </a:t>
            </a:r>
            <a:r>
              <a:rPr lang="en-GB" sz="1000" b="1" kern="1200" dirty="0" smtClean="0">
                <a:solidFill>
                  <a:schemeClr val="tx1"/>
                </a:solidFill>
                <a:effectLst/>
              </a:rPr>
              <a:t>the links between pupil health and wellbeing and academic achievement – </a:t>
            </a:r>
            <a:r>
              <a:rPr lang="en-GB" sz="1000" kern="1200" dirty="0" smtClean="0">
                <a:solidFill>
                  <a:schemeClr val="tx1"/>
                </a:solidFill>
                <a:effectLst/>
              </a:rPr>
              <a:t>also reference the WHO report (see the link below), which mentions the negative impact of obesity on attainment.</a:t>
            </a:r>
          </a:p>
          <a:p>
            <a:pPr marL="228600" lvl="0" indent="-228600" algn="just">
              <a:buFont typeface="+mj-lt"/>
              <a:buAutoNum type="arabicPeriod"/>
            </a:pPr>
            <a:r>
              <a:rPr lang="en-GB" sz="1000" kern="1200" dirty="0" smtClean="0">
                <a:solidFill>
                  <a:schemeClr val="tx1"/>
                </a:solidFill>
                <a:effectLst/>
              </a:rPr>
              <a:t>Mention the </a:t>
            </a:r>
            <a:r>
              <a:rPr lang="en-GB" sz="1000" b="1" kern="1200" dirty="0" smtClean="0">
                <a:solidFill>
                  <a:schemeClr val="tx1"/>
                </a:solidFill>
                <a:effectLst/>
              </a:rPr>
              <a:t>importance of schools as a model of positive behaviour </a:t>
            </a:r>
            <a:r>
              <a:rPr lang="en-GB" sz="1000" kern="1200" dirty="0" smtClean="0">
                <a:solidFill>
                  <a:schemeClr val="tx1"/>
                </a:solidFill>
                <a:effectLst/>
              </a:rPr>
              <a:t>both within the school gates and beyond - i.e. in the wider community.</a:t>
            </a:r>
          </a:p>
          <a:p>
            <a:pPr marL="228600" lvl="0" indent="-228600" algn="just">
              <a:buFont typeface="+mj-lt"/>
              <a:buAutoNum type="arabicPeriod"/>
            </a:pPr>
            <a:r>
              <a:rPr lang="en-GB" sz="1000" kern="1200" dirty="0" smtClean="0">
                <a:solidFill>
                  <a:schemeClr val="tx1"/>
                </a:solidFill>
                <a:effectLst/>
              </a:rPr>
              <a:t>Make the point that many teachers/caterers will know that </a:t>
            </a:r>
            <a:r>
              <a:rPr lang="en-GB" sz="1000" b="1" kern="1200" dirty="0" smtClean="0">
                <a:solidFill>
                  <a:schemeClr val="tx1"/>
                </a:solidFill>
                <a:effectLst/>
              </a:rPr>
              <a:t>just because you present children with healthy food it doesn’t mean they will eat it</a:t>
            </a:r>
            <a:r>
              <a:rPr lang="en-GB" sz="1000" kern="1200" dirty="0" smtClean="0">
                <a:solidFill>
                  <a:schemeClr val="tx1"/>
                </a:solidFill>
                <a:effectLst/>
              </a:rPr>
              <a:t>. This is </a:t>
            </a:r>
            <a:r>
              <a:rPr lang="en-GB" sz="1000" b="1" kern="1200" dirty="0" smtClean="0">
                <a:solidFill>
                  <a:schemeClr val="tx1"/>
                </a:solidFill>
                <a:effectLst/>
              </a:rPr>
              <a:t>where the ‘whole school approach</a:t>
            </a:r>
            <a:r>
              <a:rPr lang="en-GB" sz="1000" kern="1200" dirty="0" smtClean="0">
                <a:solidFill>
                  <a:schemeClr val="tx1"/>
                </a:solidFill>
                <a:effectLst/>
              </a:rPr>
              <a:t>’, which is discussed in the next section, </a:t>
            </a:r>
            <a:r>
              <a:rPr lang="en-GB" sz="1000" b="1" kern="1200" dirty="0" smtClean="0">
                <a:solidFill>
                  <a:schemeClr val="tx1"/>
                </a:solidFill>
                <a:effectLst/>
              </a:rPr>
              <a:t>really comes in</a:t>
            </a:r>
            <a:r>
              <a:rPr lang="en-GB" sz="1000" kern="1200" dirty="0" smtClean="0">
                <a:solidFill>
                  <a:schemeClr val="tx1"/>
                </a:solidFill>
                <a:effectLst/>
              </a:rPr>
              <a:t>. It’s </a:t>
            </a:r>
            <a:r>
              <a:rPr lang="en-GB" sz="1000" b="1" kern="1200" dirty="0" smtClean="0">
                <a:solidFill>
                  <a:schemeClr val="tx1"/>
                </a:solidFill>
                <a:effectLst/>
              </a:rPr>
              <a:t>about more than the dinner the children are served, but about the food culture across the school and beyond</a:t>
            </a:r>
            <a:r>
              <a:rPr lang="en-GB" sz="1000" kern="1200" dirty="0" smtClean="0">
                <a:solidFill>
                  <a:schemeClr val="tx1"/>
                </a:solidFill>
                <a:effectLst/>
              </a:rPr>
              <a:t>, e.g. the culture in the dining room and the investment children have in their health etc… </a:t>
            </a:r>
          </a:p>
          <a:p>
            <a:pPr marL="228600" lvl="0" indent="-228600" algn="just">
              <a:buFont typeface="+mj-lt"/>
              <a:buAutoNum type="arabicPeriod"/>
            </a:pPr>
            <a:r>
              <a:rPr lang="en-GB" sz="1000" kern="1200" dirty="0" smtClean="0">
                <a:solidFill>
                  <a:schemeClr val="tx1"/>
                </a:solidFill>
                <a:effectLst/>
              </a:rPr>
              <a:t>For example, studies have shown that </a:t>
            </a:r>
            <a:r>
              <a:rPr lang="en-GB" sz="1000" b="1" kern="1200" dirty="0" smtClean="0">
                <a:solidFill>
                  <a:schemeClr val="tx1"/>
                </a:solidFill>
                <a:effectLst/>
              </a:rPr>
              <a:t>children are far more likely to eat fruit and vegetables they have grown themselves</a:t>
            </a:r>
            <a:r>
              <a:rPr lang="en-GB" sz="1000" kern="1200" dirty="0" smtClean="0">
                <a:solidFill>
                  <a:schemeClr val="tx1"/>
                </a:solidFill>
                <a:effectLst/>
              </a:rPr>
              <a:t>. Similarly children who learn to cook are more aware of the importance of a healthy diet </a:t>
            </a:r>
            <a:r>
              <a:rPr lang="en-GB" sz="1000" b="1" kern="1200" dirty="0" smtClean="0">
                <a:solidFill>
                  <a:schemeClr val="tx1"/>
                </a:solidFill>
                <a:effectLst/>
              </a:rPr>
              <a:t>and a longer lunch time increases fruit and vegetable consumption </a:t>
            </a:r>
            <a:r>
              <a:rPr lang="en-GB" sz="1000" kern="1200" dirty="0" smtClean="0">
                <a:solidFill>
                  <a:schemeClr val="tx1"/>
                </a:solidFill>
                <a:effectLst/>
              </a:rPr>
              <a:t>(see the links below)</a:t>
            </a:r>
          </a:p>
          <a:p>
            <a:pPr marL="228600" lvl="0" indent="-228600" algn="just">
              <a:buFont typeface="+mj-lt"/>
              <a:buAutoNum type="arabicPeriod"/>
            </a:pPr>
            <a:r>
              <a:rPr lang="en-GB" sz="1000" kern="1200" dirty="0" smtClean="0">
                <a:solidFill>
                  <a:schemeClr val="tx1"/>
                </a:solidFill>
                <a:effectLst/>
              </a:rPr>
              <a:t>Make the point that </a:t>
            </a:r>
            <a:r>
              <a:rPr lang="en-GB" sz="1000" b="1" kern="1200" dirty="0" smtClean="0">
                <a:solidFill>
                  <a:schemeClr val="tx1"/>
                </a:solidFill>
                <a:effectLst/>
              </a:rPr>
              <a:t>this is why there have been new ‘School Food Standards’ introduced </a:t>
            </a:r>
            <a:r>
              <a:rPr lang="en-GB" sz="1000" kern="1200" dirty="0" smtClean="0">
                <a:solidFill>
                  <a:schemeClr val="tx1"/>
                </a:solidFill>
                <a:effectLst/>
              </a:rPr>
              <a:t>- to </a:t>
            </a:r>
            <a:r>
              <a:rPr lang="en-GB" sz="1000" b="1" kern="1200" dirty="0" smtClean="0">
                <a:solidFill>
                  <a:schemeClr val="tx1"/>
                </a:solidFill>
                <a:effectLst/>
              </a:rPr>
              <a:t>clarify what foods pupils should be eating and in what proportion</a:t>
            </a:r>
            <a:r>
              <a:rPr lang="en-GB" sz="1000" kern="1200" dirty="0" smtClean="0">
                <a:solidFill>
                  <a:schemeClr val="tx1"/>
                </a:solidFill>
                <a:effectLst/>
              </a:rPr>
              <a:t>, but it’s vital we stick to the guidelines. </a:t>
            </a:r>
          </a:p>
          <a:p>
            <a:pPr marL="228600" lvl="0" indent="-228600" algn="just">
              <a:buFont typeface="+mj-lt"/>
              <a:buAutoNum type="arabicPeriod"/>
            </a:pPr>
            <a:r>
              <a:rPr lang="en-GB" sz="1000" kern="1200" dirty="0" smtClean="0">
                <a:solidFill>
                  <a:schemeClr val="tx1"/>
                </a:solidFill>
                <a:effectLst/>
              </a:rPr>
              <a:t>Re-state the point that </a:t>
            </a:r>
            <a:r>
              <a:rPr lang="en-GB" sz="1000" b="1" kern="1200" dirty="0" smtClean="0">
                <a:solidFill>
                  <a:schemeClr val="tx1"/>
                </a:solidFill>
                <a:effectLst/>
              </a:rPr>
              <a:t>food preferences and eating habits can be greatly affected by food exposure during early years</a:t>
            </a:r>
            <a:r>
              <a:rPr lang="en-GB" sz="1000" kern="1200" dirty="0" smtClean="0">
                <a:solidFill>
                  <a:schemeClr val="tx1"/>
                </a:solidFill>
                <a:effectLst/>
              </a:rPr>
              <a:t>, which re-emphasises </a:t>
            </a:r>
            <a:r>
              <a:rPr lang="en-GB" sz="1000" b="1" kern="1200" dirty="0" smtClean="0">
                <a:solidFill>
                  <a:schemeClr val="tx1"/>
                </a:solidFill>
                <a:effectLst/>
              </a:rPr>
              <a:t>why the school food culture is so important</a:t>
            </a:r>
            <a:r>
              <a:rPr lang="en-GB" sz="1000" kern="1200" dirty="0" smtClean="0">
                <a:solidFill>
                  <a:schemeClr val="tx1"/>
                </a:solidFill>
                <a:effectLst/>
              </a:rPr>
              <a:t>.  </a:t>
            </a:r>
          </a:p>
          <a:p>
            <a:pPr algn="just"/>
            <a:r>
              <a:rPr lang="en-GB" sz="1000" kern="1200" dirty="0" smtClean="0">
                <a:solidFill>
                  <a:schemeClr val="tx1"/>
                </a:solidFill>
                <a:effectLst/>
              </a:rPr>
              <a:t> </a:t>
            </a:r>
          </a:p>
          <a:p>
            <a:r>
              <a:rPr lang="en-GB" sz="1000" b="1" kern="1200" dirty="0" smtClean="0">
                <a:solidFill>
                  <a:schemeClr val="tx1"/>
                </a:solidFill>
                <a:effectLst/>
              </a:rPr>
              <a:t>Sources and further information:</a:t>
            </a:r>
            <a:endParaRPr lang="en-GB" sz="1000" kern="1200" dirty="0" smtClean="0">
              <a:solidFill>
                <a:schemeClr val="tx1"/>
              </a:solidFill>
              <a:effectLst/>
            </a:endParaRPr>
          </a:p>
          <a:p>
            <a:pPr marL="228600" lvl="0" indent="-228600">
              <a:buFont typeface="+mj-lt"/>
              <a:buAutoNum type="arabicPeriod"/>
            </a:pPr>
            <a:r>
              <a:rPr lang="en-GB" sz="1000" kern="1200" dirty="0" smtClean="0">
                <a:solidFill>
                  <a:schemeClr val="tx1"/>
                </a:solidFill>
                <a:effectLst/>
              </a:rPr>
              <a:t>Links between health/wellbeing and attainment: </a:t>
            </a:r>
          </a:p>
          <a:p>
            <a:pPr marL="742950" lvl="1" indent="-285750">
              <a:buFont typeface="+mj-lt"/>
              <a:buAutoNum type="romanUcPeriod"/>
            </a:pPr>
            <a:r>
              <a:rPr lang="en-GB" sz="1000" kern="1200" dirty="0" smtClean="0">
                <a:solidFill>
                  <a:schemeClr val="tx1"/>
                </a:solidFill>
                <a:effectLst/>
              </a:rPr>
              <a:t>PHE report - </a:t>
            </a:r>
            <a:r>
              <a:rPr lang="en-US" sz="1000" u="sng" kern="1200" dirty="0" smtClean="0">
                <a:solidFill>
                  <a:schemeClr val="tx1"/>
                </a:solidFill>
                <a:effectLst/>
                <a:hlinkClick r:id="rId3"/>
              </a:rPr>
              <a:t>http://bit.ly/1plIxST</a:t>
            </a:r>
            <a:r>
              <a:rPr lang="en-US" sz="1000" kern="1200" dirty="0" smtClean="0">
                <a:solidFill>
                  <a:schemeClr val="tx1"/>
                </a:solidFill>
                <a:effectLst/>
              </a:rPr>
              <a:t> </a:t>
            </a:r>
            <a:endParaRPr lang="en-GB" sz="1000" kern="1200" dirty="0" smtClean="0">
              <a:solidFill>
                <a:schemeClr val="tx1"/>
              </a:solidFill>
              <a:effectLst/>
            </a:endParaRPr>
          </a:p>
          <a:p>
            <a:pPr marL="742950" lvl="1" indent="-285750">
              <a:buFont typeface="+mj-lt"/>
              <a:buAutoNum type="romanUcPeriod"/>
            </a:pPr>
            <a:r>
              <a:rPr lang="en-GB" sz="1000" kern="1200" dirty="0" smtClean="0">
                <a:solidFill>
                  <a:schemeClr val="tx1"/>
                </a:solidFill>
                <a:effectLst/>
              </a:rPr>
              <a:t>WHO report – </a:t>
            </a:r>
            <a:r>
              <a:rPr lang="en-US" sz="1000" u="sng" kern="1200" dirty="0" smtClean="0">
                <a:solidFill>
                  <a:schemeClr val="tx1"/>
                </a:solidFill>
                <a:effectLst/>
                <a:hlinkClick r:id="rId4"/>
              </a:rPr>
              <a:t>http://bit.ly/1Qvzv0T</a:t>
            </a:r>
            <a:r>
              <a:rPr lang="en-US" sz="1000" kern="1200" dirty="0" smtClean="0">
                <a:solidFill>
                  <a:schemeClr val="tx1"/>
                </a:solidFill>
                <a:effectLst/>
              </a:rPr>
              <a:t> </a:t>
            </a:r>
            <a:endParaRPr lang="en-GB" sz="1000" kern="1200" dirty="0" smtClean="0">
              <a:solidFill>
                <a:schemeClr val="tx1"/>
              </a:solidFill>
              <a:effectLst/>
            </a:endParaRPr>
          </a:p>
          <a:p>
            <a:pPr marL="285750" lvl="0" indent="-285750">
              <a:buFont typeface="+mj-lt"/>
              <a:buAutoNum type="arabicPeriod"/>
            </a:pPr>
            <a:r>
              <a:rPr lang="en-GB" sz="1000" kern="1200" dirty="0" smtClean="0">
                <a:solidFill>
                  <a:schemeClr val="tx1"/>
                </a:solidFill>
                <a:effectLst/>
              </a:rPr>
              <a:t>Links between pupil fruit and vegetable growing and consumption</a:t>
            </a:r>
          </a:p>
          <a:p>
            <a:pPr marL="742950" lvl="1" indent="-285750">
              <a:buFont typeface="+mj-lt"/>
              <a:buAutoNum type="romanUcPeriod"/>
            </a:pPr>
            <a:r>
              <a:rPr lang="en-GB" sz="1000" kern="1200" dirty="0" err="1" smtClean="0">
                <a:solidFill>
                  <a:schemeClr val="tx1"/>
                </a:solidFill>
                <a:effectLst/>
              </a:rPr>
              <a:t>Acta</a:t>
            </a:r>
            <a:r>
              <a:rPr lang="en-GB" sz="1000" kern="1200" dirty="0" smtClean="0">
                <a:solidFill>
                  <a:schemeClr val="tx1"/>
                </a:solidFill>
                <a:effectLst/>
              </a:rPr>
              <a:t> </a:t>
            </a:r>
            <a:r>
              <a:rPr lang="en-GB" sz="1000" kern="1200" dirty="0" err="1" smtClean="0">
                <a:solidFill>
                  <a:schemeClr val="tx1"/>
                </a:solidFill>
                <a:effectLst/>
              </a:rPr>
              <a:t>Paediatrica</a:t>
            </a:r>
            <a:r>
              <a:rPr lang="en-GB" sz="1000" kern="1200" dirty="0" smtClean="0">
                <a:solidFill>
                  <a:schemeClr val="tx1"/>
                </a:solidFill>
                <a:effectLst/>
              </a:rPr>
              <a:t>: </a:t>
            </a:r>
            <a:r>
              <a:rPr lang="en-US" sz="1000" u="sng" kern="1200" dirty="0" smtClean="0">
                <a:solidFill>
                  <a:schemeClr val="tx1"/>
                </a:solidFill>
                <a:effectLst/>
                <a:hlinkClick r:id="rId5"/>
              </a:rPr>
              <a:t>http://bit.ly/1Hlkoy1</a:t>
            </a:r>
            <a:r>
              <a:rPr lang="en-US" sz="1000" kern="1200" dirty="0" smtClean="0">
                <a:solidFill>
                  <a:schemeClr val="tx1"/>
                </a:solidFill>
                <a:effectLst/>
              </a:rPr>
              <a:t> </a:t>
            </a:r>
            <a:endParaRPr lang="en-GB" sz="1000" kern="1200" dirty="0" smtClean="0">
              <a:solidFill>
                <a:schemeClr val="tx1"/>
              </a:solidFill>
              <a:effectLst/>
            </a:endParaRPr>
          </a:p>
          <a:p>
            <a:pPr marL="742950" lvl="1" indent="-285750">
              <a:buFont typeface="+mj-lt"/>
              <a:buAutoNum type="romanUcPeriod"/>
            </a:pPr>
            <a:r>
              <a:rPr lang="en-US" sz="1000" kern="1200" dirty="0" smtClean="0">
                <a:solidFill>
                  <a:schemeClr val="tx1"/>
                </a:solidFill>
                <a:effectLst/>
              </a:rPr>
              <a:t>Daily Mail: </a:t>
            </a:r>
            <a:r>
              <a:rPr lang="en-US" sz="1000" u="sng" kern="1200" dirty="0" smtClean="0">
                <a:solidFill>
                  <a:schemeClr val="tx1"/>
                </a:solidFill>
                <a:effectLst/>
                <a:hlinkClick r:id="rId6"/>
              </a:rPr>
              <a:t>http://dailym.ai/1A7aRx7</a:t>
            </a:r>
            <a:r>
              <a:rPr lang="en-US" sz="1000" kern="1200" dirty="0" smtClean="0">
                <a:solidFill>
                  <a:schemeClr val="tx1"/>
                </a:solidFill>
                <a:effectLst/>
              </a:rPr>
              <a:t> </a:t>
            </a:r>
            <a:endParaRPr lang="en-GB" sz="1000" kern="1200" dirty="0" smtClean="0">
              <a:solidFill>
                <a:schemeClr val="tx1"/>
              </a:solidFill>
              <a:effectLst/>
            </a:endParaRPr>
          </a:p>
          <a:p>
            <a:pPr marL="285750" lvl="0" indent="-285750">
              <a:buFont typeface="+mj-lt"/>
              <a:buAutoNum type="arabicPeriod"/>
            </a:pPr>
            <a:r>
              <a:rPr lang="en-GB" sz="1000" kern="1200" dirty="0" smtClean="0">
                <a:solidFill>
                  <a:schemeClr val="tx1"/>
                </a:solidFill>
                <a:effectLst/>
              </a:rPr>
              <a:t>Link to demonstrate that food preferences and eating habits form during early years:</a:t>
            </a:r>
          </a:p>
          <a:p>
            <a:pPr marL="742950" lvl="1" indent="-285750">
              <a:buFont typeface="+mj-lt"/>
              <a:buAutoNum type="romanUcPeriod"/>
            </a:pPr>
            <a:r>
              <a:rPr lang="en-US" sz="1000" kern="1200" dirty="0" smtClean="0">
                <a:solidFill>
                  <a:schemeClr val="tx1"/>
                </a:solidFill>
                <a:effectLst/>
              </a:rPr>
              <a:t>Can J Diet </a:t>
            </a:r>
            <a:r>
              <a:rPr lang="en-US" sz="1000" kern="1200" dirty="0" err="1" smtClean="0">
                <a:solidFill>
                  <a:schemeClr val="tx1"/>
                </a:solidFill>
                <a:effectLst/>
              </a:rPr>
              <a:t>Pract</a:t>
            </a:r>
            <a:r>
              <a:rPr lang="en-US" sz="1000" kern="1200" dirty="0" smtClean="0">
                <a:solidFill>
                  <a:schemeClr val="tx1"/>
                </a:solidFill>
                <a:effectLst/>
              </a:rPr>
              <a:t> Res: </a:t>
            </a:r>
            <a:r>
              <a:rPr lang="en-US" sz="1000" u="sng" kern="1200" dirty="0" smtClean="0">
                <a:solidFill>
                  <a:schemeClr val="tx1"/>
                </a:solidFill>
                <a:effectLst/>
                <a:hlinkClick r:id="rId7"/>
              </a:rPr>
              <a:t>http://1.usa.gov/1U6I5Fo</a:t>
            </a:r>
            <a:r>
              <a:rPr lang="en-US" sz="1000" kern="1200" dirty="0" smtClean="0">
                <a:solidFill>
                  <a:schemeClr val="tx1"/>
                </a:solidFill>
                <a:effectLst/>
              </a:rPr>
              <a:t> </a:t>
            </a:r>
            <a:endParaRPr lang="en-GB" sz="1000" kern="1200" dirty="0" smtClean="0">
              <a:solidFill>
                <a:schemeClr val="tx1"/>
              </a:solidFill>
              <a:effectLst/>
            </a:endParaRPr>
          </a:p>
          <a:p>
            <a:pPr marL="285750" lvl="0" indent="-285750">
              <a:buFont typeface="+mj-lt"/>
              <a:buAutoNum type="arabicPeriod"/>
            </a:pPr>
            <a:r>
              <a:rPr lang="en-GB" sz="1000" kern="1200" dirty="0" smtClean="0">
                <a:solidFill>
                  <a:schemeClr val="tx1"/>
                </a:solidFill>
                <a:effectLst/>
              </a:rPr>
              <a:t>Link to demonstrate that longer lunchtimes increase fruit and vegetable consumption</a:t>
            </a:r>
          </a:p>
          <a:p>
            <a:pPr marL="742950" lvl="1" indent="-285750">
              <a:buFont typeface="+mj-lt"/>
              <a:buAutoNum type="romanUcPeriod"/>
            </a:pPr>
            <a:r>
              <a:rPr lang="en-US" sz="1000" kern="1200" dirty="0" smtClean="0">
                <a:solidFill>
                  <a:schemeClr val="tx1"/>
                </a:solidFill>
                <a:effectLst/>
              </a:rPr>
              <a:t>J </a:t>
            </a:r>
            <a:r>
              <a:rPr lang="en-US" sz="1000" kern="1200" dirty="0" err="1" smtClean="0">
                <a:solidFill>
                  <a:schemeClr val="tx1"/>
                </a:solidFill>
                <a:effectLst/>
              </a:rPr>
              <a:t>Acad</a:t>
            </a:r>
            <a:r>
              <a:rPr lang="en-US" sz="1000" kern="1200" dirty="0" smtClean="0">
                <a:solidFill>
                  <a:schemeClr val="tx1"/>
                </a:solidFill>
                <a:effectLst/>
              </a:rPr>
              <a:t> </a:t>
            </a:r>
            <a:r>
              <a:rPr lang="en-US" sz="1000" kern="1200" dirty="0" err="1" smtClean="0">
                <a:solidFill>
                  <a:schemeClr val="tx1"/>
                </a:solidFill>
                <a:effectLst/>
              </a:rPr>
              <a:t>Nutr</a:t>
            </a:r>
            <a:r>
              <a:rPr lang="en-US" sz="1000" kern="1200" dirty="0" smtClean="0">
                <a:solidFill>
                  <a:schemeClr val="tx1"/>
                </a:solidFill>
                <a:effectLst/>
              </a:rPr>
              <a:t> Diet: </a:t>
            </a:r>
            <a:r>
              <a:rPr lang="en-US" sz="1000" u="sng" kern="1200" dirty="0" smtClean="0">
                <a:solidFill>
                  <a:schemeClr val="tx1"/>
                </a:solidFill>
                <a:effectLst/>
                <a:hlinkClick r:id="rId8"/>
              </a:rPr>
              <a:t>http://1.usa.gov/1Xi7D0A</a:t>
            </a:r>
            <a:r>
              <a:rPr lang="en-US" sz="1000" kern="1200" dirty="0" smtClean="0">
                <a:solidFill>
                  <a:schemeClr val="tx1"/>
                </a:solidFill>
                <a:effectLst/>
              </a:rPr>
              <a:t> </a:t>
            </a:r>
            <a:endParaRPr lang="en-GB" sz="1000" kern="1200" dirty="0" smtClean="0">
              <a:solidFill>
                <a:schemeClr val="tx1"/>
              </a:solidFill>
              <a:effectLst/>
            </a:endParaRPr>
          </a:p>
          <a:p>
            <a:pPr marL="152387">
              <a:buSzPct val="100000"/>
            </a:pPr>
            <a:endParaRPr lang="en-GB" sz="1000" dirty="0">
              <a:latin typeface="Calibri"/>
            </a:endParaRPr>
          </a:p>
        </p:txBody>
      </p:sp>
      <p:sp>
        <p:nvSpPr>
          <p:cNvPr id="4" name="Slide Number Placeholder 3"/>
          <p:cNvSpPr>
            <a:spLocks noGrp="1"/>
          </p:cNvSpPr>
          <p:nvPr>
            <p:ph type="sldNum" sz="quarter" idx="10"/>
          </p:nvPr>
        </p:nvSpPr>
        <p:spPr/>
        <p:txBody>
          <a:bodyPr/>
          <a:lstStyle/>
          <a:p>
            <a:fld id="{CB077D60-D57E-43C2-908A-5D3D3EFD6360}" type="slidenum">
              <a:rPr lang="en-GB" smtClean="0"/>
              <a:t>14</a:t>
            </a:fld>
            <a:endParaRPr lang="en-GB"/>
          </a:p>
        </p:txBody>
      </p:sp>
    </p:spTree>
    <p:extLst>
      <p:ext uri="{BB962C8B-B14F-4D97-AF65-F5344CB8AC3E}">
        <p14:creationId xmlns:p14="http://schemas.microsoft.com/office/powerpoint/2010/main" val="35355400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just" defTabSz="914400" rtl="0" eaLnBrk="1" fontAlgn="auto" latinLnBrk="0" hangingPunct="1">
              <a:lnSpc>
                <a:spcPct val="100000"/>
              </a:lnSpc>
              <a:spcBef>
                <a:spcPts val="0"/>
              </a:spcBef>
              <a:spcAft>
                <a:spcPts val="0"/>
              </a:spcAft>
              <a:buClrTx/>
              <a:buSzTx/>
              <a:buFont typeface="+mj-lt"/>
              <a:buAutoNum type="arabicPeriod"/>
              <a:tabLst/>
              <a:defRPr/>
            </a:pPr>
            <a:r>
              <a:rPr lang="en-GB" sz="1200" kern="1200" dirty="0" smtClean="0">
                <a:solidFill>
                  <a:schemeClr val="tx1"/>
                </a:solidFill>
                <a:effectLst/>
                <a:latin typeface="+mn-lt"/>
                <a:ea typeface="+mn-ea"/>
                <a:cs typeface="+mn-cs"/>
              </a:rPr>
              <a:t>This is the slide to introduce the second section which expands on the concept of the ‘whole school approach’ and examines what has worked well in other schools who have revolutionised their food culture.</a:t>
            </a:r>
          </a:p>
          <a:p>
            <a:endParaRPr lang="en-GB" dirty="0"/>
          </a:p>
        </p:txBody>
      </p:sp>
      <p:sp>
        <p:nvSpPr>
          <p:cNvPr id="4" name="Slide Number Placeholder 3"/>
          <p:cNvSpPr>
            <a:spLocks noGrp="1"/>
          </p:cNvSpPr>
          <p:nvPr>
            <p:ph type="sldNum" sz="quarter" idx="10"/>
          </p:nvPr>
        </p:nvSpPr>
        <p:spPr/>
        <p:txBody>
          <a:bodyPr/>
          <a:lstStyle/>
          <a:p>
            <a:fld id="{CB077D60-D57E-43C2-908A-5D3D3EFD6360}" type="slidenum">
              <a:rPr lang="en-GB" smtClean="0"/>
              <a:t>15</a:t>
            </a:fld>
            <a:endParaRPr lang="en-GB"/>
          </a:p>
        </p:txBody>
      </p:sp>
    </p:spTree>
    <p:extLst>
      <p:ext uri="{BB962C8B-B14F-4D97-AF65-F5344CB8AC3E}">
        <p14:creationId xmlns:p14="http://schemas.microsoft.com/office/powerpoint/2010/main" val="31336998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90588" y="134938"/>
            <a:ext cx="4887912" cy="3665537"/>
          </a:xfrm>
        </p:spPr>
      </p:sp>
      <p:sp>
        <p:nvSpPr>
          <p:cNvPr id="3" name="Notes Placeholder 2"/>
          <p:cNvSpPr>
            <a:spLocks noGrp="1"/>
          </p:cNvSpPr>
          <p:nvPr>
            <p:ph type="body" idx="1"/>
          </p:nvPr>
        </p:nvSpPr>
        <p:spPr>
          <a:xfrm>
            <a:off x="666909" y="3934064"/>
            <a:ext cx="5335270" cy="4399121"/>
          </a:xfrm>
        </p:spPr>
        <p:txBody>
          <a:bodyPr/>
          <a:lstStyle/>
          <a:p>
            <a:pPr marL="228600" lvl="0" indent="-228600" algn="just">
              <a:buFont typeface="+mj-lt"/>
              <a:buAutoNum type="arabicPeriod"/>
            </a:pPr>
            <a:r>
              <a:rPr lang="en-GB" sz="1100" kern="1200" dirty="0" smtClean="0">
                <a:solidFill>
                  <a:schemeClr val="tx1"/>
                </a:solidFill>
                <a:effectLst/>
              </a:rPr>
              <a:t>The end of the first section mentioned the importance of a ‘whole school approach’ to school food and the benefits this can bring to pupils. </a:t>
            </a:r>
            <a:r>
              <a:rPr lang="en-GB" sz="1100" b="1" kern="1200" dirty="0" smtClean="0">
                <a:solidFill>
                  <a:schemeClr val="tx1"/>
                </a:solidFill>
                <a:effectLst/>
              </a:rPr>
              <a:t>Now move on to consider what a whole school approach is and how it can be delivered</a:t>
            </a:r>
            <a:endParaRPr lang="en-GB" sz="1100" b="0" kern="1200" dirty="0" smtClean="0">
              <a:solidFill>
                <a:schemeClr val="tx1"/>
              </a:solidFill>
              <a:effectLst/>
            </a:endParaRPr>
          </a:p>
          <a:p>
            <a:pPr marL="228600" lvl="0" indent="-228600" algn="just">
              <a:buFont typeface="+mj-lt"/>
              <a:buAutoNum type="arabicPeriod"/>
            </a:pPr>
            <a:r>
              <a:rPr lang="en-GB" sz="1100" kern="1200" dirty="0" smtClean="0">
                <a:solidFill>
                  <a:schemeClr val="tx1"/>
                </a:solidFill>
                <a:effectLst/>
              </a:rPr>
              <a:t>As mentioned, a </a:t>
            </a:r>
            <a:r>
              <a:rPr lang="en-GB" sz="1100" b="1" kern="1200" dirty="0" smtClean="0">
                <a:solidFill>
                  <a:schemeClr val="tx1"/>
                </a:solidFill>
                <a:effectLst/>
              </a:rPr>
              <a:t>‘whole school approach’ </a:t>
            </a:r>
            <a:r>
              <a:rPr lang="en-GB" sz="1100" kern="1200" dirty="0" smtClean="0">
                <a:solidFill>
                  <a:schemeClr val="tx1"/>
                </a:solidFill>
                <a:effectLst/>
              </a:rPr>
              <a:t>to food </a:t>
            </a:r>
            <a:r>
              <a:rPr lang="en-GB" sz="1100" b="1" kern="1200" dirty="0" smtClean="0">
                <a:solidFill>
                  <a:schemeClr val="tx1"/>
                </a:solidFill>
                <a:effectLst/>
              </a:rPr>
              <a:t>goes beyond the lunch-time/the dining room</a:t>
            </a:r>
            <a:r>
              <a:rPr lang="en-GB" sz="1100" kern="1200" dirty="0" smtClean="0">
                <a:solidFill>
                  <a:schemeClr val="tx1"/>
                </a:solidFill>
                <a:effectLst/>
              </a:rPr>
              <a:t> and the learning and teaching in the classroom, </a:t>
            </a:r>
            <a:r>
              <a:rPr lang="en-GB" sz="1100" b="1" kern="1200" dirty="0" smtClean="0">
                <a:solidFill>
                  <a:schemeClr val="tx1"/>
                </a:solidFill>
                <a:effectLst/>
              </a:rPr>
              <a:t>to pervade all aspects of school life, including</a:t>
            </a:r>
            <a:r>
              <a:rPr lang="en-GB" sz="1100" kern="1200" dirty="0" smtClean="0">
                <a:solidFill>
                  <a:schemeClr val="tx1"/>
                </a:solidFill>
                <a:effectLst/>
              </a:rPr>
              <a:t>:</a:t>
            </a:r>
          </a:p>
          <a:p>
            <a:pPr marL="742950" lvl="1" indent="-285750" algn="just">
              <a:buFont typeface="+mj-lt"/>
              <a:buAutoNum type="romanUcPeriod"/>
            </a:pPr>
            <a:r>
              <a:rPr lang="en-GB" sz="1100" b="1" kern="1200" dirty="0" smtClean="0">
                <a:solidFill>
                  <a:schemeClr val="tx1"/>
                </a:solidFill>
                <a:effectLst/>
              </a:rPr>
              <a:t>Culture, ethos and environment</a:t>
            </a:r>
            <a:r>
              <a:rPr lang="en-GB" sz="1100" kern="1200" dirty="0" smtClean="0">
                <a:solidFill>
                  <a:schemeClr val="tx1"/>
                </a:solidFill>
                <a:effectLst/>
              </a:rPr>
              <a:t>: the health and wellbeing of students and staff is promoted through the ‘hidden’ or ‘informal’ curriculum, including leadership practice, the school’s values and attitudes, together with the social and physical environment.</a:t>
            </a:r>
          </a:p>
          <a:p>
            <a:pPr marL="742950" lvl="1" indent="-285750" algn="just">
              <a:buFont typeface="+mj-lt"/>
              <a:buAutoNum type="romanUcPeriod"/>
            </a:pPr>
            <a:r>
              <a:rPr lang="en-GB" sz="1100" b="1" kern="1200" dirty="0" smtClean="0">
                <a:solidFill>
                  <a:schemeClr val="tx1"/>
                </a:solidFill>
                <a:effectLst/>
              </a:rPr>
              <a:t>Learning and teaching</a:t>
            </a:r>
            <a:r>
              <a:rPr lang="en-GB" sz="1100" kern="1200" dirty="0" smtClean="0">
                <a:solidFill>
                  <a:schemeClr val="tx1"/>
                </a:solidFill>
                <a:effectLst/>
              </a:rPr>
              <a:t>: using the curriculum to develop pupils’ knowledge, attitudes and skills about health and wellbeing.</a:t>
            </a:r>
          </a:p>
          <a:p>
            <a:pPr marL="742950" lvl="1" indent="-285750" algn="just">
              <a:buFont typeface="+mj-lt"/>
              <a:buAutoNum type="romanUcPeriod"/>
            </a:pPr>
            <a:r>
              <a:rPr lang="en-GB" sz="1100" b="1" kern="1200" dirty="0" smtClean="0">
                <a:solidFill>
                  <a:schemeClr val="tx1"/>
                </a:solidFill>
                <a:effectLst/>
              </a:rPr>
              <a:t>Partnerships with families and the community</a:t>
            </a:r>
            <a:r>
              <a:rPr lang="en-GB" sz="1100" kern="1200" dirty="0" smtClean="0">
                <a:solidFill>
                  <a:schemeClr val="tx1"/>
                </a:solidFill>
                <a:effectLst/>
              </a:rPr>
              <a:t>: proactive engagement with families, outside agencies, and the wider community to promote consistent support for children and young people’s health and wellbeing.</a:t>
            </a:r>
          </a:p>
          <a:p>
            <a:pPr marL="285750" lvl="0" indent="-285750" algn="just">
              <a:buFont typeface="+mj-lt"/>
              <a:buAutoNum type="arabicPeriod"/>
            </a:pPr>
            <a:r>
              <a:rPr lang="en-GB" sz="1100" kern="1200" dirty="0" smtClean="0">
                <a:solidFill>
                  <a:schemeClr val="tx1"/>
                </a:solidFill>
                <a:effectLst/>
              </a:rPr>
              <a:t>A ‘whole school approach’ requires the active involvement and training of teachers and the wider school workforce, including caterers, together with the leadership and support of head teachers and school governors. </a:t>
            </a:r>
          </a:p>
          <a:p>
            <a:pPr marL="285750" lvl="0" indent="-285750" algn="just">
              <a:buFont typeface="+mj-lt"/>
              <a:buAutoNum type="arabicPeriod"/>
            </a:pPr>
            <a:r>
              <a:rPr lang="en-GB" sz="1100" b="1" kern="1200" dirty="0" smtClean="0">
                <a:solidFill>
                  <a:schemeClr val="tx1"/>
                </a:solidFill>
                <a:effectLst/>
              </a:rPr>
              <a:t>Introduce Activity D (5 </a:t>
            </a:r>
            <a:r>
              <a:rPr lang="en-GB" sz="1100" b="1" kern="1200" dirty="0" err="1" smtClean="0">
                <a:solidFill>
                  <a:schemeClr val="tx1"/>
                </a:solidFill>
                <a:effectLst/>
              </a:rPr>
              <a:t>mins</a:t>
            </a:r>
            <a:r>
              <a:rPr lang="en-GB" sz="1100" b="1" kern="1200" dirty="0" smtClean="0">
                <a:solidFill>
                  <a:schemeClr val="tx1"/>
                </a:solidFill>
                <a:effectLst/>
              </a:rPr>
              <a:t>):</a:t>
            </a:r>
            <a:r>
              <a:rPr lang="en-GB" sz="1100" kern="1200" dirty="0" smtClean="0">
                <a:solidFill>
                  <a:schemeClr val="tx1"/>
                </a:solidFill>
                <a:effectLst/>
              </a:rPr>
              <a:t> based on the definition above, ask the whole group to spend a few minutes discussing what they think a ‘whole school approach to healthy food’ would look like? </a:t>
            </a:r>
            <a:r>
              <a:rPr lang="en-GB" sz="1100" i="1" kern="1200" dirty="0" smtClean="0">
                <a:solidFill>
                  <a:schemeClr val="tx1"/>
                </a:solidFill>
                <a:effectLst/>
              </a:rPr>
              <a:t>The next case study activity and supporting resources will provide examples.</a:t>
            </a:r>
            <a:endParaRPr lang="en-GB" sz="1100" i="0" kern="1200" dirty="0" smtClean="0">
              <a:solidFill>
                <a:schemeClr val="tx1"/>
              </a:solidFill>
              <a:effectLst/>
            </a:endParaRPr>
          </a:p>
          <a:p>
            <a:pPr marL="742950" lvl="1" indent="-285750" algn="just">
              <a:buFont typeface="+mj-lt"/>
              <a:buAutoNum type="romanUcPeriod"/>
            </a:pPr>
            <a:r>
              <a:rPr lang="en-GB" sz="1100" kern="1200" dirty="0" smtClean="0">
                <a:solidFill>
                  <a:schemeClr val="tx1"/>
                </a:solidFill>
                <a:effectLst/>
              </a:rPr>
              <a:t>Some things they may wish to consider, are:</a:t>
            </a:r>
          </a:p>
          <a:p>
            <a:pPr marL="1200150" lvl="2" indent="-285750" algn="just">
              <a:buFont typeface="+mj-lt"/>
              <a:buAutoNum type="alphaLcPeriod"/>
            </a:pPr>
            <a:r>
              <a:rPr lang="en-GB" sz="1100" kern="1200" dirty="0" smtClean="0">
                <a:solidFill>
                  <a:schemeClr val="tx1"/>
                </a:solidFill>
                <a:effectLst/>
              </a:rPr>
              <a:t>How is a good food culture and health and wellbeing integrated across the school, e.g. through cross-curricular activities? </a:t>
            </a:r>
          </a:p>
          <a:p>
            <a:pPr marL="1200150" lvl="2" indent="-285750" algn="just">
              <a:buFont typeface="+mj-lt"/>
              <a:buAutoNum type="alphaLcPeriod"/>
            </a:pPr>
            <a:r>
              <a:rPr lang="en-GB" sz="1100" kern="1200" dirty="0" smtClean="0">
                <a:solidFill>
                  <a:schemeClr val="tx1"/>
                </a:solidFill>
                <a:effectLst/>
              </a:rPr>
              <a:t>Does the school promote consistency in its messaging, e.g. are there any mixed messages, e.g. unhealthy food used as rewards?</a:t>
            </a:r>
          </a:p>
          <a:p>
            <a:pPr marL="1200150" lvl="2" indent="-285750" algn="just">
              <a:buFont typeface="+mj-lt"/>
              <a:buAutoNum type="alphaLcPeriod"/>
            </a:pPr>
            <a:r>
              <a:rPr lang="en-GB" sz="1100" kern="1200" dirty="0" smtClean="0">
                <a:solidFill>
                  <a:schemeClr val="tx1"/>
                </a:solidFill>
                <a:effectLst/>
              </a:rPr>
              <a:t>Is there an engaging dining environment, with a positive atmosphere, in which staff sit with pupils, pupils are able to serve themselves and there is a selection of healthy foods available?</a:t>
            </a:r>
          </a:p>
          <a:p>
            <a:pPr marL="1200150" lvl="2" indent="-285750" algn="just">
              <a:buFont typeface="+mj-lt"/>
              <a:buAutoNum type="alphaLcPeriod"/>
            </a:pPr>
            <a:r>
              <a:rPr lang="en-GB" sz="1100" kern="1200" dirty="0" smtClean="0">
                <a:solidFill>
                  <a:schemeClr val="tx1"/>
                </a:solidFill>
                <a:effectLst/>
              </a:rPr>
              <a:t>Do staff act as role models, e.g. eating healthy food and encouraging pupils to try new, healthy foods?</a:t>
            </a:r>
          </a:p>
          <a:p>
            <a:pPr marL="152386" indent="0" algn="just">
              <a:buClr>
                <a:srgbClr val="000000"/>
              </a:buClr>
              <a:buSzPct val="100000"/>
              <a:buFont typeface="Calibri"/>
              <a:buNone/>
            </a:pPr>
            <a:endParaRPr lang="en-GB" sz="1100" b="1" dirty="0">
              <a:solidFill>
                <a:srgbClr val="212121"/>
              </a:solidFill>
              <a:latin typeface="Calibri"/>
            </a:endParaRPr>
          </a:p>
        </p:txBody>
      </p:sp>
      <p:sp>
        <p:nvSpPr>
          <p:cNvPr id="4" name="Slide Number Placeholder 3"/>
          <p:cNvSpPr>
            <a:spLocks noGrp="1"/>
          </p:cNvSpPr>
          <p:nvPr>
            <p:ph type="sldNum" sz="quarter" idx="10"/>
          </p:nvPr>
        </p:nvSpPr>
        <p:spPr/>
        <p:txBody>
          <a:bodyPr/>
          <a:lstStyle/>
          <a:p>
            <a:fld id="{CB077D60-D57E-43C2-908A-5D3D3EFD6360}" type="slidenum">
              <a:rPr lang="en-GB" smtClean="0"/>
              <a:t>16</a:t>
            </a:fld>
            <a:endParaRPr lang="en-GB"/>
          </a:p>
        </p:txBody>
      </p:sp>
    </p:spTree>
    <p:extLst>
      <p:ext uri="{BB962C8B-B14F-4D97-AF65-F5344CB8AC3E}">
        <p14:creationId xmlns:p14="http://schemas.microsoft.com/office/powerpoint/2010/main" val="35355400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90588" y="180975"/>
            <a:ext cx="4887912" cy="3665538"/>
          </a:xfrm>
        </p:spPr>
      </p:sp>
      <p:sp>
        <p:nvSpPr>
          <p:cNvPr id="3" name="Notes Placeholder 2"/>
          <p:cNvSpPr>
            <a:spLocks noGrp="1"/>
          </p:cNvSpPr>
          <p:nvPr>
            <p:ph type="body" idx="1"/>
          </p:nvPr>
        </p:nvSpPr>
        <p:spPr>
          <a:xfrm>
            <a:off x="443950" y="4013278"/>
            <a:ext cx="5781188" cy="4399121"/>
          </a:xfrm>
        </p:spPr>
        <p:txBody>
          <a:bodyPr/>
          <a:lstStyle/>
          <a:p>
            <a:pPr marL="228600" lvl="0" indent="-228600" algn="just">
              <a:buFont typeface="+mj-lt"/>
              <a:buAutoNum type="arabicPeriod"/>
            </a:pPr>
            <a:r>
              <a:rPr lang="en-GB" sz="1000" b="1" kern="1200" dirty="0" smtClean="0">
                <a:solidFill>
                  <a:schemeClr val="tx1"/>
                </a:solidFill>
                <a:effectLst/>
              </a:rPr>
              <a:t>With the  move towards a national improvement in school food culture, make the point that we need national guidance on what a healthy diet is:</a:t>
            </a:r>
            <a:endParaRPr lang="en-GB" sz="1000" b="0" kern="1200" dirty="0" smtClean="0">
              <a:solidFill>
                <a:schemeClr val="tx1"/>
              </a:solidFill>
              <a:effectLst/>
            </a:endParaRPr>
          </a:p>
          <a:p>
            <a:pPr marL="228600" lvl="0" indent="-228600" algn="just">
              <a:buFont typeface="+mj-lt"/>
              <a:buAutoNum type="arabicPeriod"/>
            </a:pPr>
            <a:r>
              <a:rPr lang="en-GB" sz="1000" kern="1200" dirty="0" smtClean="0">
                <a:solidFill>
                  <a:schemeClr val="tx1"/>
                </a:solidFill>
                <a:effectLst/>
              </a:rPr>
              <a:t>Several tools are available to help. Of particular importance are the </a:t>
            </a:r>
            <a:r>
              <a:rPr lang="en-GB" sz="1000" b="1" kern="1200" dirty="0" smtClean="0">
                <a:solidFill>
                  <a:schemeClr val="tx1"/>
                </a:solidFill>
                <a:effectLst/>
              </a:rPr>
              <a:t>School Food Standards </a:t>
            </a:r>
            <a:r>
              <a:rPr lang="en-GB" sz="1000" kern="1200" dirty="0" smtClean="0">
                <a:solidFill>
                  <a:schemeClr val="tx1"/>
                </a:solidFill>
                <a:effectLst/>
              </a:rPr>
              <a:t>(see the link below) which are </a:t>
            </a:r>
            <a:r>
              <a:rPr lang="en-GB" sz="1000" b="1" kern="1200" dirty="0" smtClean="0">
                <a:solidFill>
                  <a:schemeClr val="tx1"/>
                </a:solidFill>
                <a:effectLst/>
              </a:rPr>
              <a:t>mandatory for all schools</a:t>
            </a:r>
            <a:r>
              <a:rPr lang="en-GB" sz="1000" kern="1200" dirty="0" smtClean="0">
                <a:solidFill>
                  <a:schemeClr val="tx1"/>
                </a:solidFill>
                <a:effectLst/>
              </a:rPr>
              <a:t>. These are food-based and provide clear guidance for caterers on what should be served to pupils in schools. Some key points to emphasise are:</a:t>
            </a:r>
          </a:p>
          <a:p>
            <a:pPr marL="742950" lvl="1" indent="-285750" algn="just">
              <a:buFont typeface="+mj-lt"/>
              <a:buAutoNum type="romanUcPeriod"/>
            </a:pPr>
            <a:r>
              <a:rPr lang="en-GB" sz="1000" kern="1200" dirty="0" smtClean="0">
                <a:solidFill>
                  <a:schemeClr val="tx1"/>
                </a:solidFill>
                <a:effectLst/>
              </a:rPr>
              <a:t>Standards are </a:t>
            </a:r>
            <a:r>
              <a:rPr lang="en-GB" sz="1000" b="1" kern="1200" dirty="0" smtClean="0">
                <a:solidFill>
                  <a:schemeClr val="tx1"/>
                </a:solidFill>
                <a:effectLst/>
              </a:rPr>
              <a:t>mandatory across the school day</a:t>
            </a:r>
            <a:r>
              <a:rPr lang="en-GB" sz="1000" kern="1200" dirty="0" smtClean="0">
                <a:solidFill>
                  <a:schemeClr val="tx1"/>
                </a:solidFill>
                <a:effectLst/>
              </a:rPr>
              <a:t>, i.e. they don’t just apply at lunchtime</a:t>
            </a:r>
          </a:p>
          <a:p>
            <a:pPr marL="742950" lvl="1" indent="-285750" algn="just">
              <a:buFont typeface="+mj-lt"/>
              <a:buAutoNum type="romanUcPeriod"/>
            </a:pPr>
            <a:r>
              <a:rPr lang="en-GB" sz="1000" b="1" kern="1200" dirty="0" smtClean="0">
                <a:solidFill>
                  <a:schemeClr val="tx1"/>
                </a:solidFill>
                <a:effectLst/>
              </a:rPr>
              <a:t>Variety</a:t>
            </a:r>
            <a:r>
              <a:rPr lang="en-GB" sz="1000" kern="1200" dirty="0" smtClean="0">
                <a:solidFill>
                  <a:schemeClr val="tx1"/>
                </a:solidFill>
                <a:effectLst/>
              </a:rPr>
              <a:t> across the school week </a:t>
            </a:r>
            <a:r>
              <a:rPr lang="en-GB" sz="1000" b="1" kern="1200" dirty="0" smtClean="0">
                <a:solidFill>
                  <a:schemeClr val="tx1"/>
                </a:solidFill>
                <a:effectLst/>
              </a:rPr>
              <a:t>is key </a:t>
            </a:r>
            <a:endParaRPr lang="en-GB" sz="1000" b="0" kern="1200" dirty="0" smtClean="0">
              <a:solidFill>
                <a:schemeClr val="tx1"/>
              </a:solidFill>
              <a:effectLst/>
            </a:endParaRPr>
          </a:p>
          <a:p>
            <a:pPr marL="742950" lvl="1" indent="-285750" algn="just">
              <a:buFont typeface="+mj-lt"/>
              <a:buAutoNum type="romanUcPeriod"/>
            </a:pPr>
            <a:r>
              <a:rPr lang="en-GB" sz="1000" kern="1200" dirty="0" smtClean="0">
                <a:solidFill>
                  <a:schemeClr val="tx1"/>
                </a:solidFill>
                <a:effectLst/>
              </a:rPr>
              <a:t>The Standards advocate the use of sustainable, fresh and locally-sourced ingredients, where possible </a:t>
            </a:r>
          </a:p>
          <a:p>
            <a:pPr marL="742950" lvl="1" indent="-285750" algn="just">
              <a:buFont typeface="+mj-lt"/>
              <a:buAutoNum type="romanUcPeriod"/>
            </a:pPr>
            <a:r>
              <a:rPr lang="en-GB" sz="1000" b="1" kern="1200" dirty="0" smtClean="0">
                <a:solidFill>
                  <a:schemeClr val="tx1"/>
                </a:solidFill>
                <a:effectLst/>
              </a:rPr>
              <a:t>If relevant</a:t>
            </a:r>
            <a:r>
              <a:rPr lang="en-GB" sz="1000" kern="1200" dirty="0" smtClean="0">
                <a:solidFill>
                  <a:schemeClr val="tx1"/>
                </a:solidFill>
                <a:effectLst/>
              </a:rPr>
              <a:t>: mention that the Standards are not mandatory for academies formed between September 2010 and June 2014. However, we strongly encourage all such academies to voluntarily sign-up. A link is provided in the ‘additional resources and further reading’ handout</a:t>
            </a:r>
          </a:p>
          <a:p>
            <a:pPr marL="228600" lvl="0" indent="-228600">
              <a:buFont typeface="+mj-lt"/>
              <a:buAutoNum type="arabicPeriod"/>
            </a:pPr>
            <a:r>
              <a:rPr lang="en-GB" sz="1000" dirty="0" smtClean="0"/>
              <a:t>There is also information provided in the PHE </a:t>
            </a:r>
            <a:r>
              <a:rPr lang="en-GB" sz="1000" b="1" dirty="0" err="1" smtClean="0"/>
              <a:t>Eatwell</a:t>
            </a:r>
            <a:r>
              <a:rPr lang="en-GB" sz="1000" b="1" dirty="0" smtClean="0"/>
              <a:t> Guide</a:t>
            </a:r>
            <a:r>
              <a:rPr lang="en-GB" sz="1000" dirty="0" smtClean="0"/>
              <a:t> (link below), which defines the government’s recommendations on healthy diets more generally. It defines a healthy balanced diet as:</a:t>
            </a:r>
          </a:p>
          <a:p>
            <a:r>
              <a:rPr lang="en-GB" sz="1000" dirty="0" smtClean="0"/>
              <a:t> </a:t>
            </a:r>
          </a:p>
          <a:p>
            <a:pPr marL="171450" indent="-171450">
              <a:buFont typeface="Arial" panose="020B0604020202020204" pitchFamily="34" charset="0"/>
              <a:buChar char="•"/>
            </a:pPr>
            <a:r>
              <a:rPr lang="en-US" sz="1000" dirty="0" smtClean="0"/>
              <a:t>Eat at least 5 portions of a variety of fruit and vegetables every day.</a:t>
            </a:r>
            <a:endParaRPr lang="en-GB" sz="1000" dirty="0" smtClean="0"/>
          </a:p>
          <a:p>
            <a:pPr marL="171450" indent="-171450">
              <a:buFont typeface="Arial" panose="020B0604020202020204" pitchFamily="34" charset="0"/>
              <a:buChar char="•"/>
            </a:pPr>
            <a:r>
              <a:rPr lang="en-US" sz="1000" dirty="0" smtClean="0"/>
              <a:t>Base meals on potatoes, bread, rice, pasta or other starchy carbohydrates; choosing wholegrain versions where possible.</a:t>
            </a:r>
            <a:endParaRPr lang="en-GB" sz="1000" dirty="0" smtClean="0"/>
          </a:p>
          <a:p>
            <a:pPr marL="171450" indent="-171450">
              <a:buFont typeface="Arial" panose="020B0604020202020204" pitchFamily="34" charset="0"/>
              <a:buChar char="•"/>
            </a:pPr>
            <a:r>
              <a:rPr lang="en-US" sz="1000" dirty="0" smtClean="0"/>
              <a:t>Have some dairy or dairy alternatives (such as soya drinks); choosing lower fat and lower sugar options.</a:t>
            </a:r>
            <a:endParaRPr lang="en-GB" sz="1000" dirty="0" smtClean="0"/>
          </a:p>
          <a:p>
            <a:pPr marL="171450" indent="-171450">
              <a:buFont typeface="Arial" panose="020B0604020202020204" pitchFamily="34" charset="0"/>
              <a:buChar char="•"/>
            </a:pPr>
            <a:r>
              <a:rPr lang="en-US" sz="1000" dirty="0" smtClean="0"/>
              <a:t>Eat some beans, pulses, fish, eggs, meat and other proteins (including 2 portions of fish every week, one of which should be oily).</a:t>
            </a:r>
            <a:endParaRPr lang="en-GB" sz="1000" dirty="0" smtClean="0"/>
          </a:p>
          <a:p>
            <a:pPr marL="171450" indent="-171450">
              <a:buFont typeface="Arial" panose="020B0604020202020204" pitchFamily="34" charset="0"/>
              <a:buChar char="•"/>
            </a:pPr>
            <a:r>
              <a:rPr lang="en-US" sz="1000" dirty="0" smtClean="0"/>
              <a:t>Choose unsaturated oils and spreads and eat in small amounts.</a:t>
            </a:r>
            <a:endParaRPr lang="en-GB" sz="1000" dirty="0" smtClean="0"/>
          </a:p>
          <a:p>
            <a:pPr marL="171450" indent="-171450">
              <a:buFont typeface="Arial" panose="020B0604020202020204" pitchFamily="34" charset="0"/>
              <a:buChar char="•"/>
            </a:pPr>
            <a:r>
              <a:rPr lang="en-US" sz="1000" dirty="0" smtClean="0"/>
              <a:t>Drink 6-8 cups/glasses of fluid a day.</a:t>
            </a:r>
            <a:r>
              <a:rPr lang="en-GB" sz="1000" dirty="0" smtClean="0"/>
              <a:t> </a:t>
            </a:r>
          </a:p>
          <a:p>
            <a:pPr marL="0" indent="0">
              <a:buFont typeface="Arial" panose="020B0604020202020204" pitchFamily="34" charset="0"/>
              <a:buNone/>
            </a:pPr>
            <a:r>
              <a:rPr lang="en-US" sz="1000" dirty="0" smtClean="0"/>
              <a:t>If consuming foods and drinks high in fat, salt or sugar have these less often and in small amounts.</a:t>
            </a:r>
            <a:endParaRPr lang="en-GB" sz="1000" dirty="0" smtClean="0"/>
          </a:p>
          <a:p>
            <a:r>
              <a:rPr lang="en-GB" sz="1000" dirty="0"/>
              <a:t> </a:t>
            </a:r>
            <a:br>
              <a:rPr lang="en-GB" sz="1000" dirty="0"/>
            </a:br>
            <a:r>
              <a:rPr lang="en-GB" sz="1000" b="1" dirty="0"/>
              <a:t>Supporting documents:</a:t>
            </a:r>
            <a:endParaRPr lang="en-GB" sz="1000" dirty="0"/>
          </a:p>
          <a:p>
            <a:pPr lvl="0"/>
            <a:r>
              <a:rPr lang="en-GB" sz="1000" dirty="0"/>
              <a:t>School Food Standards poster</a:t>
            </a:r>
          </a:p>
          <a:p>
            <a:pPr lvl="0"/>
            <a:r>
              <a:rPr lang="en-GB" sz="1000" dirty="0"/>
              <a:t>PHE </a:t>
            </a:r>
            <a:r>
              <a:rPr lang="en-GB" sz="1000" dirty="0" err="1"/>
              <a:t>Eatwell</a:t>
            </a:r>
            <a:r>
              <a:rPr lang="en-GB" sz="1000" dirty="0"/>
              <a:t> Guide  </a:t>
            </a:r>
          </a:p>
          <a:p>
            <a:r>
              <a:rPr lang="en-GB" sz="1000" dirty="0"/>
              <a:t> </a:t>
            </a:r>
          </a:p>
          <a:p>
            <a:r>
              <a:rPr lang="en-GB" sz="1000" b="1" dirty="0"/>
              <a:t>Sources and further information:</a:t>
            </a:r>
            <a:endParaRPr lang="en-GB" sz="1000" dirty="0"/>
          </a:p>
          <a:p>
            <a:pPr lvl="0"/>
            <a:r>
              <a:rPr lang="en-GB" sz="1000" dirty="0"/>
              <a:t>School Food Standards - </a:t>
            </a:r>
            <a:r>
              <a:rPr lang="en-GB" sz="1000" u="sng" dirty="0">
                <a:hlinkClick r:id="rId3"/>
              </a:rPr>
              <a:t>http://www.schoolfoodplan.com/standards/</a:t>
            </a:r>
            <a:r>
              <a:rPr lang="en-GB" sz="1000" dirty="0"/>
              <a:t> </a:t>
            </a:r>
          </a:p>
          <a:p>
            <a:pPr lvl="0"/>
            <a:r>
              <a:rPr lang="en-GB" sz="1000" dirty="0"/>
              <a:t>PHE </a:t>
            </a:r>
            <a:r>
              <a:rPr lang="en-GB" sz="1000" dirty="0" err="1">
                <a:solidFill>
                  <a:srgbClr val="FF0000"/>
                </a:solidFill>
              </a:rPr>
              <a:t>Eatwell</a:t>
            </a:r>
            <a:r>
              <a:rPr lang="en-GB" sz="1000" dirty="0">
                <a:solidFill>
                  <a:srgbClr val="FF0000"/>
                </a:solidFill>
              </a:rPr>
              <a:t> Guide</a:t>
            </a:r>
            <a:r>
              <a:rPr lang="en-GB" sz="1000" dirty="0"/>
              <a:t> </a:t>
            </a:r>
            <a:r>
              <a:rPr lang="en-GB" sz="1000"/>
              <a:t>- </a:t>
            </a:r>
            <a:r>
              <a:rPr lang="en-GB" sz="1000" smtClean="0"/>
              <a:t>https://www.gov.uk/government/publications/the-eatwell-guide</a:t>
            </a:r>
            <a:endParaRPr lang="en-GB" sz="1000" dirty="0" smtClean="0"/>
          </a:p>
          <a:p>
            <a:pPr lvl="0"/>
            <a:r>
              <a:rPr lang="en-GB" sz="1000" dirty="0" smtClean="0"/>
              <a:t>Further </a:t>
            </a:r>
            <a:r>
              <a:rPr lang="en-GB" sz="1000" dirty="0"/>
              <a:t>information is available from NHS Choices who provide 8 ‘tips for healthy eating’ - </a:t>
            </a:r>
            <a:r>
              <a:rPr lang="en-GB" sz="1000" u="sng" dirty="0">
                <a:hlinkClick r:id="rId4"/>
              </a:rPr>
              <a:t>http://www.nhs.uk/Livewell/Goodfood/Pages/eight-tips-healthy-eating.aspx</a:t>
            </a:r>
            <a:r>
              <a:rPr lang="en-GB" sz="1000" dirty="0"/>
              <a:t> </a:t>
            </a:r>
          </a:p>
          <a:p>
            <a:r>
              <a:rPr lang="en-US" dirty="0"/>
              <a:t> </a:t>
            </a:r>
            <a:endParaRPr lang="en-GB" dirty="0"/>
          </a:p>
        </p:txBody>
      </p:sp>
      <p:sp>
        <p:nvSpPr>
          <p:cNvPr id="4" name="Slide Number Placeholder 3"/>
          <p:cNvSpPr>
            <a:spLocks noGrp="1"/>
          </p:cNvSpPr>
          <p:nvPr>
            <p:ph type="sldNum" sz="quarter" idx="10"/>
          </p:nvPr>
        </p:nvSpPr>
        <p:spPr/>
        <p:txBody>
          <a:bodyPr/>
          <a:lstStyle/>
          <a:p>
            <a:fld id="{CB077D60-D57E-43C2-908A-5D3D3EFD6360}" type="slidenum">
              <a:rPr lang="en-GB" smtClean="0"/>
              <a:t>17</a:t>
            </a:fld>
            <a:endParaRPr lang="en-GB" dirty="0"/>
          </a:p>
        </p:txBody>
      </p:sp>
    </p:spTree>
    <p:extLst>
      <p:ext uri="{BB962C8B-B14F-4D97-AF65-F5344CB8AC3E}">
        <p14:creationId xmlns:p14="http://schemas.microsoft.com/office/powerpoint/2010/main" val="35355400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90588" y="428625"/>
            <a:ext cx="4887912" cy="3665538"/>
          </a:xfrm>
        </p:spPr>
      </p:sp>
      <p:sp>
        <p:nvSpPr>
          <p:cNvPr id="3" name="Notes Placeholder 2"/>
          <p:cNvSpPr>
            <a:spLocks noGrp="1"/>
          </p:cNvSpPr>
          <p:nvPr>
            <p:ph type="body" idx="1"/>
          </p:nvPr>
        </p:nvSpPr>
        <p:spPr>
          <a:xfrm>
            <a:off x="252248" y="4093964"/>
            <a:ext cx="6227379" cy="4399121"/>
          </a:xfrm>
        </p:spPr>
        <p:txBody>
          <a:bodyPr/>
          <a:lstStyle/>
          <a:p>
            <a:pPr marL="228600" lvl="0" indent="-228600" algn="just">
              <a:buFont typeface="+mj-lt"/>
              <a:buAutoNum type="arabicPeriod"/>
            </a:pPr>
            <a:r>
              <a:rPr lang="en-GB" sz="1000" kern="1200" dirty="0" smtClean="0">
                <a:solidFill>
                  <a:schemeClr val="tx1"/>
                </a:solidFill>
                <a:effectLst/>
                <a:latin typeface="+mj-lt"/>
              </a:rPr>
              <a:t>Case studies can either be reviewed in their written form, as videos on screen or as a mix of both. </a:t>
            </a:r>
            <a:r>
              <a:rPr lang="en-GB" sz="1000" b="1" kern="1200" dirty="0" smtClean="0">
                <a:solidFill>
                  <a:schemeClr val="tx1"/>
                </a:solidFill>
                <a:effectLst/>
                <a:latin typeface="+mj-lt"/>
              </a:rPr>
              <a:t>Links to the videos are available within the main presentation on slide 19</a:t>
            </a:r>
            <a:endParaRPr lang="en-GB" sz="1000" b="0" kern="1200" dirty="0" smtClean="0">
              <a:solidFill>
                <a:schemeClr val="tx1"/>
              </a:solidFill>
              <a:effectLst/>
              <a:latin typeface="+mj-lt"/>
            </a:endParaRPr>
          </a:p>
          <a:p>
            <a:pPr marL="228600" lvl="0" indent="-228600" algn="just">
              <a:buFont typeface="+mj-lt"/>
              <a:buAutoNum type="arabicPeriod"/>
            </a:pPr>
            <a:r>
              <a:rPr lang="en-GB" sz="1000" kern="1200" dirty="0" smtClean="0">
                <a:solidFill>
                  <a:schemeClr val="tx1"/>
                </a:solidFill>
                <a:effectLst/>
                <a:latin typeface="+mj-lt"/>
              </a:rPr>
              <a:t>There are a range of case studies from primary, secondary and SEN schools, and you are free to use the combination most relevant to your audience. </a:t>
            </a:r>
          </a:p>
          <a:p>
            <a:pPr marL="228600" lvl="0" indent="-228600" algn="just">
              <a:buFont typeface="+mj-lt"/>
              <a:buAutoNum type="arabicPeriod"/>
            </a:pPr>
            <a:r>
              <a:rPr lang="en-GB" sz="1000" b="1" kern="1200" dirty="0" smtClean="0">
                <a:solidFill>
                  <a:schemeClr val="tx1"/>
                </a:solidFill>
                <a:effectLst/>
                <a:latin typeface="+mj-lt"/>
              </a:rPr>
              <a:t>Introduce Activity E (15 </a:t>
            </a:r>
            <a:r>
              <a:rPr lang="en-GB" sz="1000" b="1" kern="1200" dirty="0" err="1" smtClean="0">
                <a:solidFill>
                  <a:schemeClr val="tx1"/>
                </a:solidFill>
                <a:effectLst/>
                <a:latin typeface="+mj-lt"/>
              </a:rPr>
              <a:t>mins</a:t>
            </a:r>
            <a:r>
              <a:rPr lang="en-GB" sz="1000" b="1" kern="1200" dirty="0" smtClean="0">
                <a:solidFill>
                  <a:schemeClr val="tx1"/>
                </a:solidFill>
                <a:effectLst/>
                <a:latin typeface="+mj-lt"/>
              </a:rPr>
              <a:t>)</a:t>
            </a:r>
            <a:r>
              <a:rPr lang="en-GB" sz="1000" kern="1200" dirty="0" smtClean="0">
                <a:solidFill>
                  <a:schemeClr val="tx1"/>
                </a:solidFill>
                <a:effectLst/>
                <a:latin typeface="+mj-lt"/>
              </a:rPr>
              <a:t>: ask the group to discuss and review the case studies. </a:t>
            </a:r>
          </a:p>
          <a:p>
            <a:pPr marL="228600" lvl="0" indent="-228600" algn="just">
              <a:buFont typeface="+mj-lt"/>
              <a:buAutoNum type="arabicPeriod"/>
            </a:pPr>
            <a:r>
              <a:rPr lang="en-GB" sz="1000" kern="1200" dirty="0" smtClean="0">
                <a:solidFill>
                  <a:schemeClr val="tx1"/>
                </a:solidFill>
                <a:effectLst/>
                <a:latin typeface="+mj-lt"/>
              </a:rPr>
              <a:t>If participants need prompting then ask them to think about:</a:t>
            </a:r>
          </a:p>
          <a:p>
            <a:pPr marL="742950" lvl="1" indent="-285750" algn="just">
              <a:buFont typeface="+mj-lt"/>
              <a:buAutoNum type="romanUcPeriod"/>
            </a:pPr>
            <a:r>
              <a:rPr lang="en-GB" sz="1000" kern="1200" dirty="0" smtClean="0">
                <a:solidFill>
                  <a:schemeClr val="tx1"/>
                </a:solidFill>
                <a:effectLst/>
                <a:latin typeface="+mj-lt"/>
              </a:rPr>
              <a:t>Where did each school start from and what has their journey been to improve their school food culture?</a:t>
            </a:r>
          </a:p>
          <a:p>
            <a:pPr marL="742950" lvl="1" indent="-285750" algn="just">
              <a:buFont typeface="+mj-lt"/>
              <a:buAutoNum type="romanUcPeriod"/>
            </a:pPr>
            <a:r>
              <a:rPr lang="en-GB" sz="1000" kern="1200" dirty="0" smtClean="0">
                <a:solidFill>
                  <a:schemeClr val="tx1"/>
                </a:solidFill>
                <a:effectLst/>
                <a:latin typeface="+mj-lt"/>
              </a:rPr>
              <a:t>How did the change in food culture take place, i.e. who had to be engaged (the </a:t>
            </a:r>
            <a:r>
              <a:rPr lang="en-GB" sz="1000" kern="1200" dirty="0" err="1" smtClean="0">
                <a:solidFill>
                  <a:schemeClr val="tx1"/>
                </a:solidFill>
                <a:effectLst/>
                <a:latin typeface="+mj-lt"/>
              </a:rPr>
              <a:t>headteacher</a:t>
            </a:r>
            <a:r>
              <a:rPr lang="en-GB" sz="1000" kern="1200" dirty="0" smtClean="0">
                <a:solidFill>
                  <a:schemeClr val="tx1"/>
                </a:solidFill>
                <a:effectLst/>
                <a:latin typeface="+mj-lt"/>
              </a:rPr>
              <a:t>/a school champion/the caterers)?</a:t>
            </a:r>
          </a:p>
          <a:p>
            <a:pPr marL="742950" lvl="1" indent="-285750" algn="just">
              <a:buFont typeface="+mj-lt"/>
              <a:buAutoNum type="romanUcPeriod"/>
            </a:pPr>
            <a:r>
              <a:rPr lang="en-GB" sz="1000" kern="1200" dirty="0" smtClean="0">
                <a:solidFill>
                  <a:schemeClr val="tx1"/>
                </a:solidFill>
                <a:effectLst/>
                <a:latin typeface="+mj-lt"/>
              </a:rPr>
              <a:t>What sort of changes has each school introduced, e.g. school gardens, a friendly dining environment, cross-curricular food messages etc…?</a:t>
            </a:r>
          </a:p>
          <a:p>
            <a:pPr marL="742950" lvl="1" indent="-285750" algn="just">
              <a:buFont typeface="+mj-lt"/>
              <a:buAutoNum type="romanUcPeriod"/>
            </a:pPr>
            <a:r>
              <a:rPr lang="en-GB" sz="1000" kern="1200" dirty="0" smtClean="0">
                <a:solidFill>
                  <a:schemeClr val="tx1"/>
                </a:solidFill>
                <a:effectLst/>
                <a:latin typeface="+mj-lt"/>
              </a:rPr>
              <a:t>What have the schools said the perceived benefits have been, e.g. better concentration, children learning how to eat together, eating a healthier and more varied diet etc…? </a:t>
            </a:r>
          </a:p>
          <a:p>
            <a:pPr marL="742950" lvl="1" indent="-285750" algn="just">
              <a:buFont typeface="+mj-lt"/>
              <a:buAutoNum type="romanUcPeriod"/>
            </a:pPr>
            <a:r>
              <a:rPr lang="en-GB" sz="1000" b="1" kern="1200" dirty="0" smtClean="0">
                <a:solidFill>
                  <a:schemeClr val="tx1"/>
                </a:solidFill>
                <a:effectLst/>
                <a:latin typeface="+mj-lt"/>
              </a:rPr>
              <a:t>NB:</a:t>
            </a:r>
            <a:r>
              <a:rPr lang="en-GB" sz="1000" kern="1200" dirty="0" smtClean="0">
                <a:solidFill>
                  <a:schemeClr val="tx1"/>
                </a:solidFill>
                <a:effectLst/>
                <a:latin typeface="+mj-lt"/>
              </a:rPr>
              <a:t> you can combine this activity with the start of the action planning exercise. In which case, distribute the action planning mind-map template at this point. Ask participants to write down the steps/actions taken in each of the case study schools, along with some ideas of steps they could take in their own school. Further ideas and examples are available during the review of the ‘</a:t>
            </a:r>
            <a:r>
              <a:rPr lang="en-GB" sz="1000" kern="1200" dirty="0" err="1" smtClean="0">
                <a:solidFill>
                  <a:schemeClr val="tx1"/>
                </a:solidFill>
                <a:effectLst/>
                <a:latin typeface="+mj-lt"/>
              </a:rPr>
              <a:t>headteacher’s</a:t>
            </a:r>
            <a:r>
              <a:rPr lang="en-GB" sz="1000" kern="1200" dirty="0" smtClean="0">
                <a:solidFill>
                  <a:schemeClr val="tx1"/>
                </a:solidFill>
                <a:effectLst/>
                <a:latin typeface="+mj-lt"/>
              </a:rPr>
              <a:t> checklist’ at slide 21.</a:t>
            </a:r>
          </a:p>
          <a:p>
            <a:pPr marL="742950" lvl="1" indent="-285750" algn="just">
              <a:buFont typeface="+mj-lt"/>
              <a:buAutoNum type="romanUcPeriod"/>
            </a:pPr>
            <a:r>
              <a:rPr lang="en-GB" sz="1000" kern="1200" dirty="0" smtClean="0">
                <a:solidFill>
                  <a:schemeClr val="tx1"/>
                </a:solidFill>
                <a:effectLst/>
                <a:latin typeface="+mj-lt"/>
              </a:rPr>
              <a:t>Actions can be grouped under the following headings:</a:t>
            </a:r>
          </a:p>
          <a:p>
            <a:pPr marL="1200150" lvl="2" indent="-285750" algn="just">
              <a:buFont typeface="+mj-lt"/>
              <a:buAutoNum type="alphaLcPeriod"/>
            </a:pPr>
            <a:r>
              <a:rPr lang="en-GB" sz="1000" b="1" kern="1200" dirty="0" smtClean="0">
                <a:solidFill>
                  <a:schemeClr val="tx1"/>
                </a:solidFill>
                <a:effectLst/>
                <a:latin typeface="+mj-lt"/>
              </a:rPr>
              <a:t>Community,</a:t>
            </a:r>
            <a:r>
              <a:rPr lang="en-GB" sz="1000" kern="1200" dirty="0" smtClean="0">
                <a:solidFill>
                  <a:schemeClr val="tx1"/>
                </a:solidFill>
                <a:effectLst/>
                <a:latin typeface="+mj-lt"/>
              </a:rPr>
              <a:t> i.e. what can be done to promote healthy food messages and raise awareness amongst the wider community, including parents</a:t>
            </a:r>
          </a:p>
          <a:p>
            <a:pPr marL="1200150" lvl="2" indent="-285750" algn="just">
              <a:buFont typeface="+mj-lt"/>
              <a:buAutoNum type="alphaLcPeriod"/>
            </a:pPr>
            <a:r>
              <a:rPr lang="en-GB" sz="1000" b="1" kern="1200" dirty="0" smtClean="0">
                <a:solidFill>
                  <a:schemeClr val="tx1"/>
                </a:solidFill>
                <a:effectLst/>
                <a:latin typeface="+mj-lt"/>
              </a:rPr>
              <a:t>Practical skills,</a:t>
            </a:r>
            <a:r>
              <a:rPr lang="en-GB" sz="1000" kern="1200" dirty="0" smtClean="0">
                <a:solidFill>
                  <a:schemeClr val="tx1"/>
                </a:solidFill>
                <a:effectLst/>
                <a:latin typeface="+mj-lt"/>
              </a:rPr>
              <a:t> i.e. food growing and cooking. Setting up clubs and visits to farms etc…</a:t>
            </a:r>
          </a:p>
          <a:p>
            <a:pPr marL="1200150" lvl="2" indent="-285750" algn="just">
              <a:buFont typeface="+mj-lt"/>
              <a:buAutoNum type="alphaLcPeriod"/>
            </a:pPr>
            <a:r>
              <a:rPr lang="en-GB" sz="1000" b="1" kern="1200" dirty="0" smtClean="0">
                <a:solidFill>
                  <a:schemeClr val="tx1"/>
                </a:solidFill>
                <a:effectLst/>
                <a:latin typeface="+mj-lt"/>
              </a:rPr>
              <a:t>Food provision, </a:t>
            </a:r>
            <a:r>
              <a:rPr lang="en-GB" sz="1000" kern="1200" dirty="0" smtClean="0">
                <a:solidFill>
                  <a:schemeClr val="tx1"/>
                </a:solidFill>
                <a:effectLst/>
                <a:latin typeface="+mj-lt"/>
              </a:rPr>
              <a:t>i.e. food across the whole day, including breakfast, snacks (tuck-shops), after-school clubs, the lunchtime dining environment, school trips and celebrations </a:t>
            </a:r>
          </a:p>
          <a:p>
            <a:pPr marL="1200150" lvl="2" indent="-285750" algn="just">
              <a:buFont typeface="+mj-lt"/>
              <a:buAutoNum type="alphaLcPeriod"/>
            </a:pPr>
            <a:r>
              <a:rPr lang="en-GB" sz="1000" b="1" kern="1200" dirty="0" smtClean="0">
                <a:solidFill>
                  <a:schemeClr val="tx1"/>
                </a:solidFill>
                <a:effectLst/>
                <a:latin typeface="+mj-lt"/>
              </a:rPr>
              <a:t>Cross-curricular messaging,</a:t>
            </a:r>
            <a:r>
              <a:rPr lang="en-GB" sz="1000" kern="1200" dirty="0" smtClean="0">
                <a:solidFill>
                  <a:schemeClr val="tx1"/>
                </a:solidFill>
                <a:effectLst/>
                <a:latin typeface="+mj-lt"/>
              </a:rPr>
              <a:t> i.e. how can food be used to teach multiple subjects and how does it link in with an active lifestyle and emotional wellbeing</a:t>
            </a:r>
          </a:p>
          <a:p>
            <a:pPr marL="1200150" lvl="2" indent="-285750" algn="just">
              <a:buFont typeface="+mj-lt"/>
              <a:buAutoNum type="alphaLcPeriod"/>
            </a:pPr>
            <a:r>
              <a:rPr lang="en-GB" sz="1000" b="1" kern="1200" dirty="0" smtClean="0">
                <a:solidFill>
                  <a:schemeClr val="tx1"/>
                </a:solidFill>
                <a:effectLst/>
                <a:latin typeface="+mj-lt"/>
              </a:rPr>
              <a:t>Being a role model,</a:t>
            </a:r>
            <a:r>
              <a:rPr lang="en-GB" sz="1000" kern="1200" dirty="0" smtClean="0">
                <a:solidFill>
                  <a:schemeClr val="tx1"/>
                </a:solidFill>
                <a:effectLst/>
                <a:latin typeface="+mj-lt"/>
              </a:rPr>
              <a:t> i.e. how can your own behaviour promote healthy eating and wellbeing, e.g. avoiding mixed messages</a:t>
            </a:r>
          </a:p>
          <a:p>
            <a:pPr marL="1200150" lvl="2" indent="-285750" algn="just">
              <a:buFont typeface="+mj-lt"/>
              <a:buAutoNum type="alphaLcPeriod"/>
            </a:pPr>
            <a:r>
              <a:rPr lang="en-GB" sz="1000" b="1" kern="1200" dirty="0" smtClean="0">
                <a:solidFill>
                  <a:schemeClr val="tx1"/>
                </a:solidFill>
                <a:effectLst/>
                <a:latin typeface="+mj-lt"/>
              </a:rPr>
              <a:t>Leadership, </a:t>
            </a:r>
            <a:r>
              <a:rPr lang="en-GB" sz="1000" kern="1200" dirty="0" smtClean="0">
                <a:solidFill>
                  <a:schemeClr val="tx1"/>
                </a:solidFill>
                <a:effectLst/>
                <a:latin typeface="+mj-lt"/>
              </a:rPr>
              <a:t>i.e. a school ‘champion’ to drive the change in culture across the school, e.g. through developing a new school food policy</a:t>
            </a:r>
          </a:p>
          <a:p>
            <a:pPr algn="just"/>
            <a:r>
              <a:rPr lang="en-GB" sz="1000" kern="1200" dirty="0" smtClean="0">
                <a:solidFill>
                  <a:schemeClr val="tx1"/>
                </a:solidFill>
                <a:effectLst/>
                <a:latin typeface="+mj-lt"/>
              </a:rPr>
              <a:t/>
            </a:r>
            <a:br>
              <a:rPr lang="en-GB" sz="1000" kern="1200" dirty="0" smtClean="0">
                <a:solidFill>
                  <a:schemeClr val="tx1"/>
                </a:solidFill>
                <a:effectLst/>
                <a:latin typeface="+mj-lt"/>
              </a:rPr>
            </a:br>
            <a:r>
              <a:rPr lang="en-GB" sz="1000" b="1" kern="1200" dirty="0" smtClean="0">
                <a:solidFill>
                  <a:schemeClr val="tx1"/>
                </a:solidFill>
                <a:effectLst/>
                <a:latin typeface="+mj-lt"/>
              </a:rPr>
              <a:t>Supporting documents for this slide:</a:t>
            </a:r>
            <a:endParaRPr lang="en-GB" sz="1000" kern="1200" dirty="0" smtClean="0">
              <a:solidFill>
                <a:schemeClr val="tx1"/>
              </a:solidFill>
              <a:effectLst/>
              <a:latin typeface="+mj-lt"/>
            </a:endParaRPr>
          </a:p>
          <a:p>
            <a:pPr marL="228600" lvl="0" indent="-228600" algn="just">
              <a:buFont typeface="+mj-lt"/>
              <a:buAutoNum type="arabicPeriod"/>
            </a:pPr>
            <a:r>
              <a:rPr lang="en-GB" sz="1000" kern="1200" dirty="0" smtClean="0">
                <a:solidFill>
                  <a:schemeClr val="tx1"/>
                </a:solidFill>
                <a:effectLst/>
                <a:latin typeface="+mj-lt"/>
              </a:rPr>
              <a:t>Print-outs of each written case study x 1 per group (optional – see above)</a:t>
            </a:r>
          </a:p>
          <a:p>
            <a:pPr marL="228600" lvl="0" indent="-228600" algn="just">
              <a:buFont typeface="+mj-lt"/>
              <a:buAutoNum type="arabicPeriod"/>
            </a:pPr>
            <a:r>
              <a:rPr lang="en-GB" sz="1000" kern="1200" dirty="0" smtClean="0">
                <a:solidFill>
                  <a:schemeClr val="tx1"/>
                </a:solidFill>
                <a:effectLst/>
                <a:latin typeface="+mj-lt"/>
              </a:rPr>
              <a:t>Print-outs of action planning mind-map template x 1 per participant (optional - see above)</a:t>
            </a:r>
          </a:p>
          <a:p>
            <a:pPr marL="228600" lvl="0" indent="-228600" algn="just">
              <a:buFont typeface="+mj-lt"/>
              <a:buAutoNum type="arabicPeriod"/>
            </a:pPr>
            <a:r>
              <a:rPr lang="en-GB" sz="1000" kern="1200" dirty="0" smtClean="0">
                <a:solidFill>
                  <a:schemeClr val="tx1"/>
                </a:solidFill>
                <a:effectLst/>
                <a:latin typeface="+mj-lt"/>
              </a:rPr>
              <a:t>Paper/pens</a:t>
            </a:r>
          </a:p>
          <a:p>
            <a:pPr marL="152387" algn="just">
              <a:buSzPct val="100000"/>
            </a:pPr>
            <a:r>
              <a:rPr lang="en-GB" sz="1000" b="1" dirty="0">
                <a:solidFill>
                  <a:srgbClr val="212121"/>
                </a:solidFill>
                <a:latin typeface="+mj-lt"/>
              </a:rPr>
              <a:t/>
            </a:r>
            <a:br>
              <a:rPr lang="en-GB" sz="1000" b="1" dirty="0">
                <a:solidFill>
                  <a:srgbClr val="212121"/>
                </a:solidFill>
                <a:latin typeface="+mj-lt"/>
              </a:rPr>
            </a:br>
            <a:endParaRPr lang="en-GB" sz="1000" b="1" dirty="0">
              <a:solidFill>
                <a:srgbClr val="212121"/>
              </a:solidFill>
              <a:latin typeface="+mj-lt"/>
            </a:endParaRPr>
          </a:p>
        </p:txBody>
      </p:sp>
      <p:sp>
        <p:nvSpPr>
          <p:cNvPr id="4" name="Slide Number Placeholder 3"/>
          <p:cNvSpPr>
            <a:spLocks noGrp="1"/>
          </p:cNvSpPr>
          <p:nvPr>
            <p:ph type="sldNum" sz="quarter" idx="10"/>
          </p:nvPr>
        </p:nvSpPr>
        <p:spPr/>
        <p:txBody>
          <a:bodyPr/>
          <a:lstStyle/>
          <a:p>
            <a:fld id="{CB077D60-D57E-43C2-908A-5D3D3EFD6360}" type="slidenum">
              <a:rPr lang="en-GB" smtClean="0"/>
              <a:t>18</a:t>
            </a:fld>
            <a:endParaRPr lang="en-GB"/>
          </a:p>
        </p:txBody>
      </p:sp>
    </p:spTree>
    <p:extLst>
      <p:ext uri="{BB962C8B-B14F-4D97-AF65-F5344CB8AC3E}">
        <p14:creationId xmlns:p14="http://schemas.microsoft.com/office/powerpoint/2010/main" val="35355400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lgn="just">
              <a:buFont typeface="+mj-lt"/>
              <a:buAutoNum type="arabicPeriod"/>
            </a:pPr>
            <a:r>
              <a:rPr lang="en-GB" sz="1200" kern="1200" dirty="0" smtClean="0">
                <a:solidFill>
                  <a:schemeClr val="tx1"/>
                </a:solidFill>
                <a:effectLst/>
                <a:latin typeface="+mn-lt"/>
                <a:ea typeface="+mn-ea"/>
                <a:cs typeface="+mn-cs"/>
              </a:rPr>
              <a:t>Each of the case study icons links through to the respective video. The timings for each video are given in the case study summary document (available in the zip folder).</a:t>
            </a:r>
          </a:p>
          <a:p>
            <a:pPr marL="228600" lvl="0" indent="-228600" algn="just">
              <a:buFont typeface="+mj-lt"/>
              <a:buAutoNum type="arabicPeriod"/>
            </a:pPr>
            <a:r>
              <a:rPr lang="en-GB" sz="1200" b="1" kern="1200" dirty="0" smtClean="0">
                <a:solidFill>
                  <a:schemeClr val="tx1"/>
                </a:solidFill>
                <a:effectLst/>
                <a:latin typeface="+mn-lt"/>
                <a:ea typeface="+mn-ea"/>
                <a:cs typeface="+mn-cs"/>
              </a:rPr>
              <a:t>NB:</a:t>
            </a:r>
            <a:r>
              <a:rPr lang="en-GB" sz="1200" kern="1200" dirty="0" smtClean="0">
                <a:solidFill>
                  <a:schemeClr val="tx1"/>
                </a:solidFill>
                <a:effectLst/>
                <a:latin typeface="+mn-lt"/>
                <a:ea typeface="+mn-ea"/>
                <a:cs typeface="+mn-cs"/>
              </a:rPr>
              <a:t> If you are using the written case study narratives then this slide is not needed. </a:t>
            </a:r>
          </a:p>
        </p:txBody>
      </p:sp>
      <p:sp>
        <p:nvSpPr>
          <p:cNvPr id="4" name="Slide Number Placeholder 3"/>
          <p:cNvSpPr>
            <a:spLocks noGrp="1"/>
          </p:cNvSpPr>
          <p:nvPr>
            <p:ph type="sldNum" sz="quarter" idx="10"/>
          </p:nvPr>
        </p:nvSpPr>
        <p:spPr/>
        <p:txBody>
          <a:bodyPr/>
          <a:lstStyle/>
          <a:p>
            <a:fld id="{CB077D60-D57E-43C2-908A-5D3D3EFD6360}" type="slidenum">
              <a:rPr lang="en-GB" smtClean="0"/>
              <a:t>19</a:t>
            </a:fld>
            <a:endParaRPr lang="en-GB"/>
          </a:p>
        </p:txBody>
      </p:sp>
    </p:spTree>
    <p:extLst>
      <p:ext uri="{BB962C8B-B14F-4D97-AF65-F5344CB8AC3E}">
        <p14:creationId xmlns:p14="http://schemas.microsoft.com/office/powerpoint/2010/main" val="35355400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lgn="just">
              <a:buFont typeface="+mj-lt"/>
              <a:buAutoNum type="arabicPeriod"/>
            </a:pPr>
            <a:r>
              <a:rPr lang="en-GB" sz="1200" kern="1200" dirty="0" smtClean="0">
                <a:solidFill>
                  <a:schemeClr val="tx1"/>
                </a:solidFill>
                <a:effectLst/>
                <a:latin typeface="+mn-lt"/>
                <a:ea typeface="+mn-ea"/>
                <a:cs typeface="+mn-cs"/>
              </a:rPr>
              <a:t>The purpose of this slide is to communicate the high-level aims and objectives for the session</a:t>
            </a:r>
          </a:p>
          <a:p>
            <a:pPr marL="228600" lvl="0" indent="-228600" algn="just">
              <a:buFont typeface="+mj-lt"/>
              <a:buAutoNum type="arabicPeriod"/>
            </a:pPr>
            <a:r>
              <a:rPr lang="en-GB" sz="1200" b="1" kern="1200" dirty="0" smtClean="0">
                <a:solidFill>
                  <a:schemeClr val="tx1"/>
                </a:solidFill>
                <a:effectLst/>
                <a:latin typeface="+mn-lt"/>
                <a:ea typeface="+mn-ea"/>
                <a:cs typeface="+mn-cs"/>
              </a:rPr>
              <a:t>The aim </a:t>
            </a:r>
            <a:r>
              <a:rPr lang="en-GB" sz="1200" kern="1200" dirty="0" smtClean="0">
                <a:solidFill>
                  <a:schemeClr val="tx1"/>
                </a:solidFill>
                <a:effectLst/>
                <a:latin typeface="+mn-lt"/>
                <a:ea typeface="+mn-ea"/>
                <a:cs typeface="+mn-cs"/>
              </a:rPr>
              <a:t>is for all teachers, staff and trainees to understand the importance of a good school food culture and to be empowered to support wider pupil health and wellbeing.</a:t>
            </a:r>
            <a:r>
              <a:rPr lang="en-US" sz="1200"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pPr marL="228600" lvl="0" indent="-228600" algn="just">
              <a:buFont typeface="+mj-lt"/>
              <a:buAutoNum type="arabicPeriod"/>
            </a:pPr>
            <a:r>
              <a:rPr lang="en-US" sz="1200" b="1" kern="1200" dirty="0" smtClean="0">
                <a:solidFill>
                  <a:schemeClr val="tx1"/>
                </a:solidFill>
                <a:effectLst/>
                <a:latin typeface="+mn-lt"/>
                <a:ea typeface="+mn-ea"/>
                <a:cs typeface="+mn-cs"/>
              </a:rPr>
              <a:t>Objectives</a:t>
            </a:r>
          </a:p>
          <a:p>
            <a:pPr marL="742950" lvl="1" indent="-285750" algn="just">
              <a:buFont typeface="+mj-lt"/>
              <a:buAutoNum type="romanUcPeriod"/>
            </a:pPr>
            <a:r>
              <a:rPr lang="en-GB" sz="1200" kern="1200" dirty="0" smtClean="0">
                <a:solidFill>
                  <a:schemeClr val="tx1"/>
                </a:solidFill>
                <a:effectLst/>
                <a:latin typeface="+mn-lt"/>
                <a:ea typeface="+mn-ea"/>
                <a:cs typeface="+mn-cs"/>
              </a:rPr>
              <a:t>The first is to understand why a good school food culture matters, in relation to the current obesity epidemic</a:t>
            </a:r>
            <a:r>
              <a:rPr lang="en-US" sz="1200" kern="1200" dirty="0" smtClean="0">
                <a:solidFill>
                  <a:schemeClr val="tx1"/>
                </a:solidFill>
                <a:effectLst/>
                <a:latin typeface="+mn-lt"/>
                <a:ea typeface="+mn-ea"/>
                <a:cs typeface="+mn-cs"/>
              </a:rPr>
              <a:t> and</a:t>
            </a:r>
            <a:r>
              <a:rPr lang="en-GB" sz="1200" kern="1200" dirty="0" smtClean="0">
                <a:solidFill>
                  <a:schemeClr val="tx1"/>
                </a:solidFill>
                <a:effectLst/>
                <a:latin typeface="+mn-lt"/>
                <a:ea typeface="+mn-ea"/>
                <a:cs typeface="+mn-cs"/>
              </a:rPr>
              <a:t> other negative health impacts, along with </a:t>
            </a:r>
            <a:r>
              <a:rPr lang="en-US" sz="1200" kern="1200" dirty="0" smtClean="0">
                <a:solidFill>
                  <a:schemeClr val="tx1"/>
                </a:solidFill>
                <a:effectLst/>
                <a:latin typeface="+mn-lt"/>
                <a:ea typeface="+mn-ea"/>
                <a:cs typeface="+mn-cs"/>
              </a:rPr>
              <a:t>the benefits including pupil attainment and being ‘ready to learn’.</a:t>
            </a:r>
          </a:p>
          <a:p>
            <a:pPr marL="742950" lvl="1" indent="-285750" algn="just">
              <a:buFont typeface="+mj-lt"/>
              <a:buAutoNum type="romanUcPeriod"/>
            </a:pPr>
            <a:r>
              <a:rPr lang="en-GB" sz="1200" kern="1200" dirty="0" smtClean="0">
                <a:solidFill>
                  <a:schemeClr val="tx1"/>
                </a:solidFill>
                <a:effectLst/>
                <a:latin typeface="+mn-lt"/>
                <a:ea typeface="+mn-ea"/>
                <a:cs typeface="+mn-cs"/>
              </a:rPr>
              <a:t>The second is to </a:t>
            </a:r>
            <a:r>
              <a:rPr lang="en-US" sz="1200" kern="1200" dirty="0" smtClean="0">
                <a:solidFill>
                  <a:schemeClr val="tx1"/>
                </a:solidFill>
                <a:effectLst/>
                <a:latin typeface="+mn-lt"/>
                <a:ea typeface="+mn-ea"/>
                <a:cs typeface="+mn-cs"/>
              </a:rPr>
              <a:t>understand what </a:t>
            </a:r>
            <a:r>
              <a:rPr lang="en-GB" sz="1200" kern="1200" dirty="0" smtClean="0">
                <a:solidFill>
                  <a:schemeClr val="tx1"/>
                </a:solidFill>
                <a:effectLst/>
                <a:latin typeface="+mn-lt"/>
                <a:ea typeface="+mn-ea"/>
                <a:cs typeface="+mn-cs"/>
              </a:rPr>
              <a:t>a ‘whole school </a:t>
            </a:r>
            <a:r>
              <a:rPr lang="en-US" sz="1200" kern="1200" dirty="0" smtClean="0">
                <a:solidFill>
                  <a:schemeClr val="tx1"/>
                </a:solidFill>
                <a:effectLst/>
                <a:latin typeface="+mn-lt"/>
                <a:ea typeface="+mn-ea"/>
                <a:cs typeface="+mn-cs"/>
              </a:rPr>
              <a:t>approach</a:t>
            </a:r>
            <a:r>
              <a:rPr lang="en-GB" sz="1200" kern="1200" dirty="0" smtClean="0">
                <a:solidFill>
                  <a:schemeClr val="tx1"/>
                </a:solidFill>
                <a:effectLst/>
                <a:latin typeface="+mn-lt"/>
                <a:ea typeface="+mn-ea"/>
                <a:cs typeface="+mn-cs"/>
              </a:rPr>
              <a:t>’ to food looks </a:t>
            </a:r>
            <a:r>
              <a:rPr lang="en-US" sz="1200" kern="1200" dirty="0" smtClean="0">
                <a:solidFill>
                  <a:schemeClr val="tx1"/>
                </a:solidFill>
                <a:effectLst/>
                <a:latin typeface="+mn-lt"/>
                <a:ea typeface="+mn-ea"/>
                <a:cs typeface="+mn-cs"/>
              </a:rPr>
              <a:t>like through stories and videos from inspiring schools.</a:t>
            </a:r>
            <a:endParaRPr lang="en-GB" sz="1200" kern="1200" dirty="0" smtClean="0">
              <a:solidFill>
                <a:schemeClr val="tx1"/>
              </a:solidFill>
              <a:effectLst/>
              <a:latin typeface="+mn-lt"/>
              <a:ea typeface="+mn-ea"/>
              <a:cs typeface="+mn-cs"/>
            </a:endParaRPr>
          </a:p>
          <a:p>
            <a:pPr marL="742950" lvl="1" indent="-285750" algn="just">
              <a:buFont typeface="+mj-lt"/>
              <a:buAutoNum type="romanUcPeriod"/>
            </a:pPr>
            <a:r>
              <a:rPr lang="en-US" sz="1200" kern="1200" dirty="0" smtClean="0">
                <a:solidFill>
                  <a:schemeClr val="tx1"/>
                </a:solidFill>
                <a:effectLst/>
                <a:latin typeface="+mn-lt"/>
                <a:ea typeface="+mn-ea"/>
                <a:cs typeface="+mn-cs"/>
              </a:rPr>
              <a:t>The third is to draw on the examples from other schools and supporting resources, to help participants identify practical steps they can take to improve the food culture in their own school.</a:t>
            </a:r>
            <a:endParaRPr lang="en-GB" sz="1200" dirty="0">
              <a:latin typeface="Calibri"/>
            </a:endParaRPr>
          </a:p>
        </p:txBody>
      </p:sp>
      <p:sp>
        <p:nvSpPr>
          <p:cNvPr id="4" name="Slide Number Placeholder 3"/>
          <p:cNvSpPr>
            <a:spLocks noGrp="1"/>
          </p:cNvSpPr>
          <p:nvPr>
            <p:ph type="sldNum" sz="quarter" idx="10"/>
          </p:nvPr>
        </p:nvSpPr>
        <p:spPr/>
        <p:txBody>
          <a:bodyPr/>
          <a:lstStyle/>
          <a:p>
            <a:fld id="{CB077D60-D57E-43C2-908A-5D3D3EFD6360}" type="slidenum">
              <a:rPr lang="en-GB" smtClean="0"/>
              <a:t>2</a:t>
            </a:fld>
            <a:endParaRPr lang="en-GB"/>
          </a:p>
        </p:txBody>
      </p:sp>
    </p:spTree>
    <p:extLst>
      <p:ext uri="{BB962C8B-B14F-4D97-AF65-F5344CB8AC3E}">
        <p14:creationId xmlns:p14="http://schemas.microsoft.com/office/powerpoint/2010/main" val="27797434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lgn="just">
              <a:buFont typeface="+mj-lt"/>
              <a:buAutoNum type="arabicPeriod"/>
            </a:pPr>
            <a:r>
              <a:rPr lang="en-GB" sz="1200" kern="1200" dirty="0" smtClean="0">
                <a:solidFill>
                  <a:schemeClr val="tx1"/>
                </a:solidFill>
                <a:effectLst/>
                <a:latin typeface="+mn-lt"/>
                <a:ea typeface="+mn-ea"/>
                <a:cs typeface="+mn-cs"/>
              </a:rPr>
              <a:t>This is the first option for an action planning template; it is less specific and therefore may be more suitable for capturing initial ideas or observations during the review of the case studies. You may wish to provide participants with a print out or to add suggestions directly to the PowerPoint if you have an interactive white-board. </a:t>
            </a:r>
          </a:p>
          <a:p>
            <a:pPr marL="228600" lvl="0" indent="-228600" algn="just">
              <a:buFont typeface="+mj-lt"/>
              <a:buAutoNum type="arabicPeriod"/>
            </a:pPr>
            <a:r>
              <a:rPr lang="en-GB" sz="1200" kern="1200" dirty="0" smtClean="0">
                <a:solidFill>
                  <a:schemeClr val="tx1"/>
                </a:solidFill>
                <a:effectLst/>
                <a:latin typeface="+mn-lt"/>
                <a:ea typeface="+mn-ea"/>
                <a:cs typeface="+mn-cs"/>
              </a:rPr>
              <a:t>Ask participants to capture and group some observations of the key steps taken at each of the case study schools; as well as some initial suggestions for the actions they can take to improve the whole school food culture in their own school. </a:t>
            </a:r>
          </a:p>
          <a:p>
            <a:pPr marL="228600" lvl="0" indent="-228600" algn="just">
              <a:buFont typeface="+mj-lt"/>
              <a:buAutoNum type="arabicPeriod"/>
            </a:pPr>
            <a:r>
              <a:rPr lang="en-GB" sz="1200" kern="1200" dirty="0" smtClean="0">
                <a:solidFill>
                  <a:schemeClr val="tx1"/>
                </a:solidFill>
                <a:effectLst/>
                <a:latin typeface="+mn-lt"/>
                <a:ea typeface="+mn-ea"/>
                <a:cs typeface="+mn-cs"/>
              </a:rPr>
              <a:t>Make sure you allow time for participants to feedback ideas from the group discussions</a:t>
            </a:r>
          </a:p>
          <a:p>
            <a:pPr marL="152387" algn="just">
              <a:buSzPct val="100000"/>
            </a:pPr>
            <a:endParaRPr lang="en-GB" b="1" dirty="0">
              <a:solidFill>
                <a:srgbClr val="212121"/>
              </a:solidFill>
            </a:endParaRPr>
          </a:p>
        </p:txBody>
      </p:sp>
      <p:sp>
        <p:nvSpPr>
          <p:cNvPr id="4" name="Slide Number Placeholder 3"/>
          <p:cNvSpPr>
            <a:spLocks noGrp="1"/>
          </p:cNvSpPr>
          <p:nvPr>
            <p:ph type="sldNum" sz="quarter" idx="10"/>
          </p:nvPr>
        </p:nvSpPr>
        <p:spPr/>
        <p:txBody>
          <a:bodyPr/>
          <a:lstStyle/>
          <a:p>
            <a:fld id="{CB077D60-D57E-43C2-908A-5D3D3EFD6360}" type="slidenum">
              <a:rPr lang="en-GB" smtClean="0"/>
              <a:t>20</a:t>
            </a:fld>
            <a:endParaRPr lang="en-GB"/>
          </a:p>
        </p:txBody>
      </p:sp>
    </p:spTree>
    <p:extLst>
      <p:ext uri="{BB962C8B-B14F-4D97-AF65-F5344CB8AC3E}">
        <p14:creationId xmlns:p14="http://schemas.microsoft.com/office/powerpoint/2010/main" val="35355400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lgn="just">
              <a:buFont typeface="+mj-lt"/>
              <a:buAutoNum type="arabicPeriod"/>
            </a:pPr>
            <a:r>
              <a:rPr lang="en-GB" sz="1200" kern="1200" dirty="0" smtClean="0">
                <a:solidFill>
                  <a:schemeClr val="tx1"/>
                </a:solidFill>
                <a:effectLst/>
                <a:latin typeface="+mn-lt"/>
                <a:ea typeface="+mn-ea"/>
                <a:cs typeface="+mn-cs"/>
              </a:rPr>
              <a:t>Use this slide to re-iterate the key high-level messages coming out of the various case studies (these are available on the main slide). </a:t>
            </a:r>
          </a:p>
          <a:p>
            <a:pPr marL="228600" lvl="0" indent="-228600" algn="just">
              <a:buFont typeface="+mj-lt"/>
              <a:buAutoNum type="arabicPeriod"/>
            </a:pPr>
            <a:r>
              <a:rPr lang="en-GB" sz="1200" kern="1200" dirty="0" smtClean="0">
                <a:solidFill>
                  <a:schemeClr val="tx1"/>
                </a:solidFill>
                <a:effectLst/>
                <a:latin typeface="+mn-lt"/>
                <a:ea typeface="+mn-ea"/>
                <a:cs typeface="+mn-cs"/>
              </a:rPr>
              <a:t>It is important to ensure that all groups receive the same key messages regardless of the specific case studies you chose to review.</a:t>
            </a:r>
          </a:p>
          <a:p>
            <a:pPr marL="152387" algn="just" defTabSz="914321">
              <a:buSzPct val="100000"/>
              <a:defRPr/>
            </a:pPr>
            <a:endParaRPr lang="en-GB" b="1" baseline="0" dirty="0" smtClean="0"/>
          </a:p>
          <a:p>
            <a:pPr marL="152387" algn="just" defTabSz="914321">
              <a:buSzPct val="100000"/>
              <a:defRPr/>
            </a:pPr>
            <a:r>
              <a:rPr lang="en-GB" b="1" baseline="0" dirty="0">
                <a:latin typeface="Calibri"/>
              </a:rPr>
              <a:t/>
            </a:r>
            <a:br>
              <a:rPr lang="en-GB" b="1" baseline="0" dirty="0">
                <a:latin typeface="Calibri"/>
              </a:rPr>
            </a:br>
            <a:endParaRPr lang="en-GB" b="1" baseline="0" dirty="0">
              <a:latin typeface="Calibri"/>
            </a:endParaRPr>
          </a:p>
          <a:p>
            <a:pPr marL="152387" algn="just" defTabSz="914321">
              <a:buSzPct val="100000"/>
              <a:defRPr/>
            </a:pPr>
            <a:r>
              <a:rPr lang="en-GB" b="1" baseline="0" dirty="0">
                <a:latin typeface="Calibri"/>
              </a:rPr>
              <a:t/>
            </a:r>
            <a:br>
              <a:rPr lang="en-GB" b="1" baseline="0" dirty="0">
                <a:latin typeface="Calibri"/>
              </a:rPr>
            </a:br>
            <a:endParaRPr lang="en-GB" b="1" baseline="0" dirty="0">
              <a:latin typeface="Calibri"/>
            </a:endParaRPr>
          </a:p>
          <a:p>
            <a:pPr marL="152387" algn="just">
              <a:buSzPct val="100000"/>
            </a:pPr>
            <a:r>
              <a:rPr lang="en-GB" b="1" dirty="0">
                <a:solidFill>
                  <a:srgbClr val="212121"/>
                </a:solidFill>
                <a:latin typeface="Calibri"/>
              </a:rPr>
              <a:t/>
            </a:r>
            <a:br>
              <a:rPr lang="en-GB" b="1" dirty="0">
                <a:solidFill>
                  <a:srgbClr val="212121"/>
                </a:solidFill>
                <a:latin typeface="Calibri"/>
              </a:rPr>
            </a:br>
            <a:endParaRPr lang="en-GB" b="1" dirty="0">
              <a:solidFill>
                <a:srgbClr val="212121"/>
              </a:solidFill>
              <a:latin typeface="Calibri"/>
            </a:endParaRPr>
          </a:p>
        </p:txBody>
      </p:sp>
      <p:sp>
        <p:nvSpPr>
          <p:cNvPr id="4" name="Slide Number Placeholder 3"/>
          <p:cNvSpPr>
            <a:spLocks noGrp="1"/>
          </p:cNvSpPr>
          <p:nvPr>
            <p:ph type="sldNum" sz="quarter" idx="10"/>
          </p:nvPr>
        </p:nvSpPr>
        <p:spPr/>
        <p:txBody>
          <a:bodyPr/>
          <a:lstStyle/>
          <a:p>
            <a:fld id="{CB077D60-D57E-43C2-908A-5D3D3EFD6360}" type="slidenum">
              <a:rPr lang="en-GB" smtClean="0"/>
              <a:t>21</a:t>
            </a:fld>
            <a:endParaRPr lang="en-GB"/>
          </a:p>
        </p:txBody>
      </p:sp>
    </p:spTree>
    <p:extLst>
      <p:ext uri="{BB962C8B-B14F-4D97-AF65-F5344CB8AC3E}">
        <p14:creationId xmlns:p14="http://schemas.microsoft.com/office/powerpoint/2010/main" val="35355400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just" defTabSz="914321" rtl="0" eaLnBrk="1" fontAlgn="auto" latinLnBrk="0" hangingPunct="1">
              <a:lnSpc>
                <a:spcPct val="100000"/>
              </a:lnSpc>
              <a:spcBef>
                <a:spcPts val="0"/>
              </a:spcBef>
              <a:spcAft>
                <a:spcPts val="0"/>
              </a:spcAft>
              <a:buClrTx/>
              <a:buSzTx/>
              <a:buFont typeface="+mj-lt"/>
              <a:buAutoNum type="arabicPeriod"/>
              <a:tabLst/>
              <a:defRPr/>
            </a:pPr>
            <a:r>
              <a:rPr lang="en-GB" sz="1200" kern="1200" dirty="0" smtClean="0">
                <a:solidFill>
                  <a:schemeClr val="tx1"/>
                </a:solidFill>
                <a:effectLst/>
                <a:latin typeface="+mn-lt"/>
                <a:ea typeface="+mn-ea"/>
                <a:cs typeface="+mn-cs"/>
              </a:rPr>
              <a:t>This is the slide to introduce the final section which focusses on getting participants to identify specific actions they can take (both now and in the longer-term) to improve their own school food culture</a:t>
            </a:r>
          </a:p>
          <a:p>
            <a:pPr defTabSz="914321">
              <a:defRPr/>
            </a:pPr>
            <a:endParaRPr lang="en-GB" dirty="0"/>
          </a:p>
        </p:txBody>
      </p:sp>
      <p:sp>
        <p:nvSpPr>
          <p:cNvPr id="4" name="Slide Number Placeholder 3"/>
          <p:cNvSpPr>
            <a:spLocks noGrp="1"/>
          </p:cNvSpPr>
          <p:nvPr>
            <p:ph type="sldNum" sz="quarter" idx="10"/>
          </p:nvPr>
        </p:nvSpPr>
        <p:spPr/>
        <p:txBody>
          <a:bodyPr/>
          <a:lstStyle/>
          <a:p>
            <a:fld id="{CB077D60-D57E-43C2-908A-5D3D3EFD6360}" type="slidenum">
              <a:rPr lang="en-GB" smtClean="0"/>
              <a:t>22</a:t>
            </a:fld>
            <a:endParaRPr lang="en-GB"/>
          </a:p>
        </p:txBody>
      </p:sp>
    </p:spTree>
    <p:extLst>
      <p:ext uri="{BB962C8B-B14F-4D97-AF65-F5344CB8AC3E}">
        <p14:creationId xmlns:p14="http://schemas.microsoft.com/office/powerpoint/2010/main" val="8324301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lgn="just">
              <a:buFont typeface="+mj-lt"/>
              <a:buAutoNum type="arabicPeriod"/>
            </a:pPr>
            <a:r>
              <a:rPr lang="en-GB" sz="1000" kern="1200" dirty="0" smtClean="0">
                <a:solidFill>
                  <a:schemeClr val="tx1"/>
                </a:solidFill>
                <a:effectLst/>
                <a:latin typeface="+mn-lt"/>
                <a:ea typeface="+mn-ea"/>
                <a:cs typeface="+mn-cs"/>
              </a:rPr>
              <a:t>Now that you have seen examples of what has worked well in other schools, ask participants to consider </a:t>
            </a:r>
            <a:r>
              <a:rPr lang="en-GB" sz="1000" b="1" kern="1200" dirty="0" smtClean="0">
                <a:solidFill>
                  <a:schemeClr val="tx1"/>
                </a:solidFill>
                <a:effectLst/>
                <a:latin typeface="+mn-lt"/>
                <a:ea typeface="+mn-ea"/>
                <a:cs typeface="+mn-cs"/>
              </a:rPr>
              <a:t>what actions they can take to improve the whole food culture in their school</a:t>
            </a:r>
            <a:r>
              <a:rPr lang="en-GB" sz="1000" kern="1200" dirty="0" smtClean="0">
                <a:solidFill>
                  <a:schemeClr val="tx1"/>
                </a:solidFill>
                <a:effectLst/>
                <a:latin typeface="+mn-lt"/>
                <a:ea typeface="+mn-ea"/>
                <a:cs typeface="+mn-cs"/>
              </a:rPr>
              <a:t> </a:t>
            </a:r>
          </a:p>
          <a:p>
            <a:pPr marL="228600" lvl="0" indent="-228600" algn="just">
              <a:buFont typeface="+mj-lt"/>
              <a:buAutoNum type="arabicPeriod"/>
            </a:pPr>
            <a:r>
              <a:rPr lang="en-GB" sz="1000" b="1" kern="1200" dirty="0" smtClean="0">
                <a:solidFill>
                  <a:schemeClr val="tx1"/>
                </a:solidFill>
                <a:effectLst/>
                <a:latin typeface="+mn-lt"/>
                <a:ea typeface="+mn-ea"/>
                <a:cs typeface="+mn-cs"/>
              </a:rPr>
              <a:t>Introduce Activity F (10 </a:t>
            </a:r>
            <a:r>
              <a:rPr lang="en-GB" sz="1000" b="1" kern="1200" dirty="0" err="1" smtClean="0">
                <a:solidFill>
                  <a:schemeClr val="tx1"/>
                </a:solidFill>
                <a:effectLst/>
                <a:latin typeface="+mn-lt"/>
                <a:ea typeface="+mn-ea"/>
                <a:cs typeface="+mn-cs"/>
              </a:rPr>
              <a:t>mins</a:t>
            </a:r>
            <a:r>
              <a:rPr lang="en-GB" sz="1000" b="1" kern="1200" dirty="0" smtClean="0">
                <a:solidFill>
                  <a:schemeClr val="tx1"/>
                </a:solidFill>
                <a:effectLst/>
                <a:latin typeface="+mn-lt"/>
                <a:ea typeface="+mn-ea"/>
                <a:cs typeface="+mn-cs"/>
              </a:rPr>
              <a:t>): </a:t>
            </a:r>
            <a:r>
              <a:rPr lang="en-GB" sz="1000" kern="1200" dirty="0" smtClean="0">
                <a:solidFill>
                  <a:schemeClr val="tx1"/>
                </a:solidFill>
                <a:effectLst/>
                <a:latin typeface="+mn-lt"/>
                <a:ea typeface="+mn-ea"/>
                <a:cs typeface="+mn-cs"/>
              </a:rPr>
              <a:t>hand out an action planning template to each participant.</a:t>
            </a:r>
            <a:r>
              <a:rPr lang="en-GB" sz="1000" b="1" kern="1200" dirty="0" smtClean="0">
                <a:solidFill>
                  <a:schemeClr val="tx1"/>
                </a:solidFill>
                <a:effectLst/>
                <a:latin typeface="+mn-lt"/>
                <a:ea typeface="+mn-ea"/>
                <a:cs typeface="+mn-cs"/>
              </a:rPr>
              <a:t> </a:t>
            </a:r>
            <a:r>
              <a:rPr lang="en-GB" sz="1000" kern="1200" dirty="0" smtClean="0">
                <a:solidFill>
                  <a:schemeClr val="tx1"/>
                </a:solidFill>
                <a:effectLst/>
                <a:latin typeface="+mn-lt"/>
                <a:ea typeface="+mn-ea"/>
                <a:cs typeface="+mn-cs"/>
              </a:rPr>
              <a:t>You may choose to use the mind-map template, the tabular version or to develop your own. A digital version of the action planning table and example action is given on slide 25</a:t>
            </a:r>
          </a:p>
          <a:p>
            <a:pPr marL="228600" lvl="0" indent="-228600" algn="just">
              <a:buFont typeface="+mj-lt"/>
              <a:buAutoNum type="arabicPeriod"/>
            </a:pPr>
            <a:r>
              <a:rPr lang="en-GB" sz="1000" kern="1200" dirty="0" smtClean="0">
                <a:solidFill>
                  <a:schemeClr val="tx1"/>
                </a:solidFill>
                <a:effectLst/>
                <a:latin typeface="+mn-lt"/>
                <a:ea typeface="+mn-ea"/>
                <a:cs typeface="+mn-cs"/>
              </a:rPr>
              <a:t>You may also wish to give out some copies of a template School Food Policy – examples are available via links in the ‘additional resources and further reading’ handout</a:t>
            </a:r>
          </a:p>
          <a:p>
            <a:pPr marL="228600" lvl="0" indent="-228600" algn="just">
              <a:buFont typeface="+mj-lt"/>
              <a:buAutoNum type="arabicPeriod"/>
            </a:pPr>
            <a:r>
              <a:rPr lang="en-GB" sz="1000" kern="1200" dirty="0" smtClean="0">
                <a:solidFill>
                  <a:schemeClr val="tx1"/>
                </a:solidFill>
                <a:effectLst/>
                <a:latin typeface="+mn-lt"/>
                <a:ea typeface="+mn-ea"/>
                <a:cs typeface="+mn-cs"/>
              </a:rPr>
              <a:t>Also </a:t>
            </a:r>
            <a:r>
              <a:rPr lang="en-GB" sz="1000" b="1" kern="1200" dirty="0" smtClean="0">
                <a:solidFill>
                  <a:schemeClr val="tx1"/>
                </a:solidFill>
                <a:effectLst/>
                <a:latin typeface="+mn-lt"/>
                <a:ea typeface="+mn-ea"/>
                <a:cs typeface="+mn-cs"/>
              </a:rPr>
              <a:t>hand out other resources</a:t>
            </a:r>
            <a:r>
              <a:rPr lang="en-GB" sz="1000" kern="1200" dirty="0" smtClean="0">
                <a:solidFill>
                  <a:schemeClr val="tx1"/>
                </a:solidFill>
                <a:effectLst/>
                <a:latin typeface="+mn-lt"/>
                <a:ea typeface="+mn-ea"/>
                <a:cs typeface="+mn-cs"/>
              </a:rPr>
              <a:t> to support the action planning, such as: the </a:t>
            </a:r>
            <a:r>
              <a:rPr lang="en-GB" sz="1000" kern="1200" dirty="0" err="1" smtClean="0">
                <a:solidFill>
                  <a:schemeClr val="tx1"/>
                </a:solidFill>
                <a:effectLst/>
                <a:latin typeface="+mn-lt"/>
                <a:ea typeface="+mn-ea"/>
                <a:cs typeface="+mn-cs"/>
              </a:rPr>
              <a:t>headteachers</a:t>
            </a:r>
            <a:r>
              <a:rPr lang="en-GB" sz="1000" kern="1200" dirty="0" smtClean="0">
                <a:solidFill>
                  <a:schemeClr val="tx1"/>
                </a:solidFill>
                <a:effectLst/>
                <a:latin typeface="+mn-lt"/>
                <a:ea typeface="+mn-ea"/>
                <a:cs typeface="+mn-cs"/>
              </a:rPr>
              <a:t>’ checklist, the Ofsted guidance and the School Food Standards poster</a:t>
            </a:r>
          </a:p>
          <a:p>
            <a:pPr marL="228600" lvl="0" indent="-228600" algn="just">
              <a:buFont typeface="+mj-lt"/>
              <a:buAutoNum type="arabicPeriod"/>
            </a:pPr>
            <a:r>
              <a:rPr lang="en-GB" sz="1000" kern="1200" dirty="0" smtClean="0">
                <a:solidFill>
                  <a:schemeClr val="tx1"/>
                </a:solidFill>
                <a:effectLst/>
                <a:latin typeface="+mn-lt"/>
                <a:ea typeface="+mn-ea"/>
                <a:cs typeface="+mn-cs"/>
              </a:rPr>
              <a:t>Ask the group to spend 10 minutes</a:t>
            </a:r>
            <a:r>
              <a:rPr lang="en-GB" sz="1000" b="1" kern="1200" dirty="0" smtClean="0">
                <a:solidFill>
                  <a:schemeClr val="tx1"/>
                </a:solidFill>
                <a:effectLst/>
                <a:latin typeface="+mn-lt"/>
                <a:ea typeface="+mn-ea"/>
                <a:cs typeface="+mn-cs"/>
              </a:rPr>
              <a:t> thinking about practical steps </a:t>
            </a:r>
            <a:r>
              <a:rPr lang="en-GB" sz="1000" kern="1200" dirty="0" smtClean="0">
                <a:solidFill>
                  <a:schemeClr val="tx1"/>
                </a:solidFill>
                <a:effectLst/>
                <a:latin typeface="+mn-lt"/>
                <a:ea typeface="+mn-ea"/>
                <a:cs typeface="+mn-cs"/>
              </a:rPr>
              <a:t>they can take to </a:t>
            </a:r>
            <a:r>
              <a:rPr lang="en-GB" sz="1000" b="1" kern="1200" dirty="0" smtClean="0">
                <a:solidFill>
                  <a:schemeClr val="tx1"/>
                </a:solidFill>
                <a:effectLst/>
                <a:latin typeface="+mn-lt"/>
                <a:ea typeface="+mn-ea"/>
                <a:cs typeface="+mn-cs"/>
              </a:rPr>
              <a:t>improve their own school food culture </a:t>
            </a:r>
            <a:r>
              <a:rPr lang="en-GB" sz="1000" kern="1200" dirty="0" smtClean="0">
                <a:solidFill>
                  <a:schemeClr val="tx1"/>
                </a:solidFill>
                <a:effectLst/>
                <a:latin typeface="+mn-lt"/>
                <a:ea typeface="+mn-ea"/>
                <a:cs typeface="+mn-cs"/>
              </a:rPr>
              <a:t>and to</a:t>
            </a:r>
            <a:r>
              <a:rPr lang="en-GB" sz="1000" b="1" kern="1200" dirty="0" smtClean="0">
                <a:solidFill>
                  <a:schemeClr val="tx1"/>
                </a:solidFill>
                <a:effectLst/>
                <a:latin typeface="+mn-lt"/>
                <a:ea typeface="+mn-ea"/>
                <a:cs typeface="+mn-cs"/>
              </a:rPr>
              <a:t> capture </a:t>
            </a:r>
            <a:r>
              <a:rPr lang="en-GB" sz="1000" kern="1200" dirty="0" smtClean="0">
                <a:solidFill>
                  <a:schemeClr val="tx1"/>
                </a:solidFill>
                <a:effectLst/>
                <a:latin typeface="+mn-lt"/>
                <a:ea typeface="+mn-ea"/>
                <a:cs typeface="+mn-cs"/>
              </a:rPr>
              <a:t>these</a:t>
            </a:r>
            <a:r>
              <a:rPr lang="en-GB" sz="1000" b="1" kern="1200" dirty="0" smtClean="0">
                <a:solidFill>
                  <a:schemeClr val="tx1"/>
                </a:solidFill>
                <a:effectLst/>
                <a:latin typeface="+mn-lt"/>
                <a:ea typeface="+mn-ea"/>
                <a:cs typeface="+mn-cs"/>
              </a:rPr>
              <a:t> ideas </a:t>
            </a:r>
            <a:r>
              <a:rPr lang="en-GB" sz="1000" kern="1200" dirty="0" smtClean="0">
                <a:solidFill>
                  <a:schemeClr val="tx1"/>
                </a:solidFill>
                <a:effectLst/>
                <a:latin typeface="+mn-lt"/>
                <a:ea typeface="+mn-ea"/>
                <a:cs typeface="+mn-cs"/>
              </a:rPr>
              <a:t>within their</a:t>
            </a:r>
            <a:r>
              <a:rPr lang="en-GB" sz="1000" b="1" kern="1200" dirty="0" smtClean="0">
                <a:solidFill>
                  <a:schemeClr val="tx1"/>
                </a:solidFill>
                <a:effectLst/>
                <a:latin typeface="+mn-lt"/>
                <a:ea typeface="+mn-ea"/>
                <a:cs typeface="+mn-cs"/>
              </a:rPr>
              <a:t> action plan</a:t>
            </a:r>
            <a:r>
              <a:rPr lang="en-GB" sz="1000" kern="1200" dirty="0" smtClean="0">
                <a:solidFill>
                  <a:schemeClr val="tx1"/>
                </a:solidFill>
                <a:effectLst/>
                <a:latin typeface="+mn-lt"/>
                <a:ea typeface="+mn-ea"/>
                <a:cs typeface="+mn-cs"/>
              </a:rPr>
              <a:t>. </a:t>
            </a:r>
            <a:r>
              <a:rPr lang="en-GB" sz="1000" b="1" kern="1200" dirty="0" smtClean="0">
                <a:solidFill>
                  <a:schemeClr val="tx1"/>
                </a:solidFill>
                <a:effectLst/>
                <a:latin typeface="+mn-lt"/>
                <a:ea typeface="+mn-ea"/>
                <a:cs typeface="+mn-cs"/>
              </a:rPr>
              <a:t>NB: </a:t>
            </a:r>
            <a:r>
              <a:rPr lang="en-GB" sz="1000" kern="1200" dirty="0" smtClean="0">
                <a:solidFill>
                  <a:schemeClr val="tx1"/>
                </a:solidFill>
                <a:effectLst/>
                <a:latin typeface="+mn-lt"/>
                <a:ea typeface="+mn-ea"/>
                <a:cs typeface="+mn-cs"/>
              </a:rPr>
              <a:t>encourage everyone to take away the action plan and to use it to measure progress. Plans can be completed after the session if time is short. Also </a:t>
            </a:r>
            <a:r>
              <a:rPr lang="en-GB" sz="1000" kern="1200" dirty="0" err="1" smtClean="0">
                <a:solidFill>
                  <a:schemeClr val="tx1"/>
                </a:solidFill>
                <a:effectLst/>
                <a:latin typeface="+mn-lt"/>
                <a:ea typeface="+mn-ea"/>
                <a:cs typeface="+mn-cs"/>
              </a:rPr>
              <a:t>ssk</a:t>
            </a:r>
            <a:r>
              <a:rPr lang="en-GB" sz="1000" kern="1200" dirty="0" smtClean="0">
                <a:solidFill>
                  <a:schemeClr val="tx1"/>
                </a:solidFill>
                <a:effectLst/>
                <a:latin typeface="+mn-lt"/>
                <a:ea typeface="+mn-ea"/>
                <a:cs typeface="+mn-cs"/>
              </a:rPr>
              <a:t> participants to identify actions they can deliver at different points, e.g. a few ‘quick wins’ as well as some more long-term ambitious goals.</a:t>
            </a:r>
          </a:p>
          <a:p>
            <a:pPr marL="228600" lvl="0" indent="-228600" algn="just">
              <a:buFont typeface="+mj-lt"/>
              <a:buAutoNum type="arabicPeriod"/>
            </a:pPr>
            <a:r>
              <a:rPr lang="en-GB" sz="1000" kern="1200" dirty="0" smtClean="0">
                <a:solidFill>
                  <a:schemeClr val="tx1"/>
                </a:solidFill>
                <a:effectLst/>
                <a:latin typeface="+mn-lt"/>
                <a:ea typeface="+mn-ea"/>
                <a:cs typeface="+mn-cs"/>
              </a:rPr>
              <a:t>Suggested actions under each heading are available below and slide 24 contains suitable examples from the </a:t>
            </a:r>
            <a:r>
              <a:rPr lang="en-GB" sz="1000" kern="1200" dirty="0" err="1" smtClean="0">
                <a:solidFill>
                  <a:schemeClr val="tx1"/>
                </a:solidFill>
                <a:effectLst/>
                <a:latin typeface="+mn-lt"/>
                <a:ea typeface="+mn-ea"/>
                <a:cs typeface="+mn-cs"/>
              </a:rPr>
              <a:t>headteachers</a:t>
            </a:r>
            <a:r>
              <a:rPr lang="en-GB" sz="1000" kern="1200" dirty="0" smtClean="0">
                <a:solidFill>
                  <a:schemeClr val="tx1"/>
                </a:solidFill>
                <a:effectLst/>
                <a:latin typeface="+mn-lt"/>
                <a:ea typeface="+mn-ea"/>
                <a:cs typeface="+mn-cs"/>
              </a:rPr>
              <a:t>’ checklist. </a:t>
            </a:r>
          </a:p>
          <a:p>
            <a:pPr marL="742950" lvl="1" indent="-285750" algn="just">
              <a:buFont typeface="+mj-lt"/>
              <a:buAutoNum type="romanUcPeriod"/>
            </a:pPr>
            <a:r>
              <a:rPr lang="en-GB" sz="1000" b="1" kern="1200" dirty="0" smtClean="0">
                <a:solidFill>
                  <a:schemeClr val="tx1"/>
                </a:solidFill>
                <a:effectLst/>
                <a:latin typeface="+mn-lt"/>
                <a:ea typeface="+mn-ea"/>
                <a:cs typeface="+mn-cs"/>
              </a:rPr>
              <a:t>Community</a:t>
            </a:r>
            <a:r>
              <a:rPr lang="en-GB" sz="1000" kern="1200" dirty="0" smtClean="0">
                <a:solidFill>
                  <a:schemeClr val="tx1"/>
                </a:solidFill>
                <a:effectLst/>
                <a:latin typeface="+mn-lt"/>
                <a:ea typeface="+mn-ea"/>
                <a:cs typeface="+mn-cs"/>
              </a:rPr>
              <a:t>, e.g.</a:t>
            </a:r>
            <a:r>
              <a:rPr lang="en-GB" sz="1000" b="1" kern="1200" dirty="0" smtClean="0">
                <a:solidFill>
                  <a:schemeClr val="tx1"/>
                </a:solidFill>
                <a:effectLst/>
                <a:latin typeface="+mn-lt"/>
                <a:ea typeface="+mn-ea"/>
                <a:cs typeface="+mn-cs"/>
              </a:rPr>
              <a:t> </a:t>
            </a:r>
            <a:r>
              <a:rPr lang="en-GB" sz="1000" kern="1200" dirty="0" smtClean="0">
                <a:solidFill>
                  <a:schemeClr val="tx1"/>
                </a:solidFill>
                <a:effectLst/>
                <a:latin typeface="+mn-lt"/>
                <a:ea typeface="+mn-ea"/>
                <a:cs typeface="+mn-cs"/>
              </a:rPr>
              <a:t>organise parent taster sessions and visits to local farms</a:t>
            </a:r>
          </a:p>
          <a:p>
            <a:pPr marL="742950" lvl="1" indent="-285750" algn="just">
              <a:buFont typeface="+mj-lt"/>
              <a:buAutoNum type="romanUcPeriod"/>
            </a:pPr>
            <a:r>
              <a:rPr lang="en-GB" sz="1000" b="1" kern="1200" dirty="0" smtClean="0">
                <a:solidFill>
                  <a:schemeClr val="tx1"/>
                </a:solidFill>
                <a:effectLst/>
                <a:latin typeface="+mn-lt"/>
                <a:ea typeface="+mn-ea"/>
                <a:cs typeface="+mn-cs"/>
              </a:rPr>
              <a:t>Practical skills,</a:t>
            </a:r>
            <a:r>
              <a:rPr lang="en-GB" sz="1000" kern="1200" dirty="0" smtClean="0">
                <a:solidFill>
                  <a:schemeClr val="tx1"/>
                </a:solidFill>
                <a:effectLst/>
                <a:latin typeface="+mn-lt"/>
                <a:ea typeface="+mn-ea"/>
                <a:cs typeface="+mn-cs"/>
              </a:rPr>
              <a:t> e.g. set up food growing and cooking clubs</a:t>
            </a:r>
          </a:p>
          <a:p>
            <a:pPr marL="742950" lvl="1" indent="-285750" algn="just">
              <a:buFont typeface="+mj-lt"/>
              <a:buAutoNum type="romanUcPeriod"/>
            </a:pPr>
            <a:r>
              <a:rPr lang="en-GB" sz="1000" b="1" kern="1200" dirty="0" smtClean="0">
                <a:solidFill>
                  <a:schemeClr val="tx1"/>
                </a:solidFill>
                <a:effectLst/>
                <a:latin typeface="+mn-lt"/>
                <a:ea typeface="+mn-ea"/>
                <a:cs typeface="+mn-cs"/>
              </a:rPr>
              <a:t>Food provision, </a:t>
            </a:r>
            <a:r>
              <a:rPr lang="en-GB" sz="1000" kern="1200" dirty="0" smtClean="0">
                <a:solidFill>
                  <a:schemeClr val="tx1"/>
                </a:solidFill>
                <a:effectLst/>
                <a:latin typeface="+mn-lt"/>
                <a:ea typeface="+mn-ea"/>
                <a:cs typeface="+mn-cs"/>
              </a:rPr>
              <a:t>e.g.</a:t>
            </a:r>
            <a:r>
              <a:rPr lang="en-GB" sz="1000" b="1" kern="1200" dirty="0" smtClean="0">
                <a:solidFill>
                  <a:schemeClr val="tx1"/>
                </a:solidFill>
                <a:effectLst/>
                <a:latin typeface="+mn-lt"/>
                <a:ea typeface="+mn-ea"/>
                <a:cs typeface="+mn-cs"/>
              </a:rPr>
              <a:t> </a:t>
            </a:r>
            <a:r>
              <a:rPr lang="en-GB" sz="1000" kern="1200" dirty="0" smtClean="0">
                <a:solidFill>
                  <a:schemeClr val="tx1"/>
                </a:solidFill>
                <a:effectLst/>
                <a:latin typeface="+mn-lt"/>
                <a:ea typeface="+mn-ea"/>
                <a:cs typeface="+mn-cs"/>
              </a:rPr>
              <a:t>set-up breakfast clubs, encourage staff to sit with pupils during lunch times, introduce a pre-order system to make food service more efficient, play music and change the dining room decor to make it more appealing to pupils and introduce a ‘no packed lunch’ policy. </a:t>
            </a:r>
          </a:p>
          <a:p>
            <a:pPr marL="742950" lvl="1" indent="-285750" algn="just">
              <a:buFont typeface="+mj-lt"/>
              <a:buAutoNum type="romanUcPeriod"/>
            </a:pPr>
            <a:r>
              <a:rPr lang="en-GB" sz="1000" b="1" kern="1200" dirty="0" smtClean="0">
                <a:solidFill>
                  <a:schemeClr val="tx1"/>
                </a:solidFill>
                <a:effectLst/>
                <a:latin typeface="+mn-lt"/>
                <a:ea typeface="+mn-ea"/>
                <a:cs typeface="+mn-cs"/>
              </a:rPr>
              <a:t>Cross-curricular messaging,</a:t>
            </a:r>
            <a:r>
              <a:rPr lang="en-GB" sz="1000" kern="1200" dirty="0" smtClean="0">
                <a:solidFill>
                  <a:schemeClr val="tx1"/>
                </a:solidFill>
                <a:effectLst/>
                <a:latin typeface="+mn-lt"/>
                <a:ea typeface="+mn-ea"/>
                <a:cs typeface="+mn-cs"/>
              </a:rPr>
              <a:t> e.g. integrate food messages across multiple subjects. This could include cooking and preparing recipes from different periods to support history lessons and using food waste to develop a compost patch to support the biology curriculum </a:t>
            </a:r>
          </a:p>
          <a:p>
            <a:pPr marL="742950" lvl="1" indent="-285750" algn="just">
              <a:buFont typeface="+mj-lt"/>
              <a:buAutoNum type="romanUcPeriod"/>
            </a:pPr>
            <a:r>
              <a:rPr lang="en-GB" sz="1000" b="1" kern="1200" dirty="0" smtClean="0">
                <a:solidFill>
                  <a:schemeClr val="tx1"/>
                </a:solidFill>
                <a:effectLst/>
                <a:latin typeface="+mn-lt"/>
                <a:ea typeface="+mn-ea"/>
                <a:cs typeface="+mn-cs"/>
              </a:rPr>
              <a:t>Being a role model,</a:t>
            </a:r>
            <a:r>
              <a:rPr lang="en-GB" sz="1000" kern="1200" dirty="0" smtClean="0">
                <a:solidFill>
                  <a:schemeClr val="tx1"/>
                </a:solidFill>
                <a:effectLst/>
                <a:latin typeface="+mn-lt"/>
                <a:ea typeface="+mn-ea"/>
                <a:cs typeface="+mn-cs"/>
              </a:rPr>
              <a:t> e.g. avoid using unhealthy snacks as a reward and avoid eating unhealthy food in front of the pupils</a:t>
            </a:r>
          </a:p>
          <a:p>
            <a:pPr marL="742950" lvl="1" indent="-285750" algn="just">
              <a:buFont typeface="+mj-lt"/>
              <a:buAutoNum type="romanUcPeriod"/>
            </a:pPr>
            <a:r>
              <a:rPr lang="en-GB" sz="1000" b="1" kern="1200" dirty="0" smtClean="0">
                <a:solidFill>
                  <a:schemeClr val="tx1"/>
                </a:solidFill>
                <a:effectLst/>
                <a:latin typeface="+mn-lt"/>
                <a:ea typeface="+mn-ea"/>
                <a:cs typeface="+mn-cs"/>
              </a:rPr>
              <a:t>Leadership, </a:t>
            </a:r>
            <a:r>
              <a:rPr lang="en-GB" sz="1000" kern="1200" dirty="0" smtClean="0">
                <a:solidFill>
                  <a:schemeClr val="tx1"/>
                </a:solidFill>
                <a:effectLst/>
                <a:latin typeface="+mn-lt"/>
                <a:ea typeface="+mn-ea"/>
                <a:cs typeface="+mn-cs"/>
              </a:rPr>
              <a:t>e.g. who should lead the drive towards implementing a ‘school food policy’ which encompasses and promotes the whole school food approach</a:t>
            </a:r>
            <a:r>
              <a:rPr lang="en-GB" sz="1200" kern="1200" dirty="0" smtClean="0">
                <a:solidFill>
                  <a:schemeClr val="tx1"/>
                </a:solidFill>
                <a:effectLst/>
                <a:latin typeface="+mn-lt"/>
                <a:ea typeface="+mn-ea"/>
                <a:cs typeface="+mn-cs"/>
              </a:rPr>
              <a:t>?</a:t>
            </a:r>
          </a:p>
        </p:txBody>
      </p:sp>
      <p:sp>
        <p:nvSpPr>
          <p:cNvPr id="4" name="Slide Number Placeholder 3"/>
          <p:cNvSpPr>
            <a:spLocks noGrp="1"/>
          </p:cNvSpPr>
          <p:nvPr>
            <p:ph type="sldNum" sz="quarter" idx="10"/>
          </p:nvPr>
        </p:nvSpPr>
        <p:spPr/>
        <p:txBody>
          <a:bodyPr/>
          <a:lstStyle/>
          <a:p>
            <a:fld id="{CB077D60-D57E-43C2-908A-5D3D3EFD6360}" type="slidenum">
              <a:rPr lang="en-GB" smtClean="0"/>
              <a:t>23</a:t>
            </a:fld>
            <a:endParaRPr lang="en-GB"/>
          </a:p>
        </p:txBody>
      </p:sp>
    </p:spTree>
    <p:extLst>
      <p:ext uri="{BB962C8B-B14F-4D97-AF65-F5344CB8AC3E}">
        <p14:creationId xmlns:p14="http://schemas.microsoft.com/office/powerpoint/2010/main" val="35355400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90588" y="276225"/>
            <a:ext cx="4887912" cy="3665538"/>
          </a:xfrm>
        </p:spPr>
      </p:sp>
      <p:sp>
        <p:nvSpPr>
          <p:cNvPr id="3" name="Notes Placeholder 2"/>
          <p:cNvSpPr>
            <a:spLocks noGrp="1"/>
          </p:cNvSpPr>
          <p:nvPr>
            <p:ph type="body" idx="1"/>
          </p:nvPr>
        </p:nvSpPr>
        <p:spPr>
          <a:xfrm>
            <a:off x="157792" y="4139022"/>
            <a:ext cx="6353503" cy="4399121"/>
          </a:xfrm>
        </p:spPr>
        <p:txBody>
          <a:bodyPr/>
          <a:lstStyle/>
          <a:p>
            <a:pPr marL="228600" lvl="0" indent="-228600" algn="just">
              <a:buFont typeface="+mj-lt"/>
              <a:buAutoNum type="arabicPeriod"/>
            </a:pPr>
            <a:r>
              <a:rPr lang="en-GB" sz="1000" kern="1200" dirty="0" smtClean="0">
                <a:solidFill>
                  <a:schemeClr val="tx1"/>
                </a:solidFill>
                <a:effectLst/>
              </a:rPr>
              <a:t>Use this slide to support the action planning for a good school food culture. Suggest the group reviews the </a:t>
            </a:r>
            <a:r>
              <a:rPr lang="en-GB" sz="1000" kern="1200" dirty="0" err="1" smtClean="0">
                <a:solidFill>
                  <a:schemeClr val="tx1"/>
                </a:solidFill>
                <a:effectLst/>
              </a:rPr>
              <a:t>headteachers</a:t>
            </a:r>
            <a:r>
              <a:rPr lang="en-GB" sz="1000" kern="1200" dirty="0" smtClean="0">
                <a:solidFill>
                  <a:schemeClr val="tx1"/>
                </a:solidFill>
                <a:effectLst/>
              </a:rPr>
              <a:t>’ checklist, to identify what </a:t>
            </a:r>
            <a:r>
              <a:rPr lang="en-US" sz="1000" kern="1200" dirty="0" smtClean="0">
                <a:solidFill>
                  <a:schemeClr val="tx1"/>
                </a:solidFill>
                <a:effectLst/>
              </a:rPr>
              <a:t>their </a:t>
            </a:r>
            <a:r>
              <a:rPr lang="en-GB" sz="1000" kern="1200" dirty="0" smtClean="0">
                <a:solidFill>
                  <a:schemeClr val="tx1"/>
                </a:solidFill>
                <a:effectLst/>
              </a:rPr>
              <a:t>school is currently doing compared to what it could be doing. Although the checklist was developed for </a:t>
            </a:r>
            <a:r>
              <a:rPr lang="en-GB" sz="1000" kern="1200" dirty="0" err="1" smtClean="0">
                <a:solidFill>
                  <a:schemeClr val="tx1"/>
                </a:solidFill>
                <a:effectLst/>
              </a:rPr>
              <a:t>headteachers</a:t>
            </a:r>
            <a:r>
              <a:rPr lang="en-GB" sz="1000" kern="1200" dirty="0" smtClean="0">
                <a:solidFill>
                  <a:schemeClr val="tx1"/>
                </a:solidFill>
                <a:effectLst/>
              </a:rPr>
              <a:t> (who need to lead and drive the change), adopting a ‘whole school approach’ to good food requires engagement and commitment from all staff</a:t>
            </a:r>
          </a:p>
          <a:p>
            <a:pPr marL="228600" lvl="0" indent="-228600" algn="just">
              <a:buFont typeface="+mj-lt"/>
              <a:buAutoNum type="arabicPeriod"/>
            </a:pPr>
            <a:r>
              <a:rPr lang="en-GB" sz="1000" kern="1200" dirty="0" smtClean="0">
                <a:solidFill>
                  <a:schemeClr val="tx1"/>
                </a:solidFill>
                <a:effectLst/>
              </a:rPr>
              <a:t>Highlight some of the key points, e.g.</a:t>
            </a:r>
          </a:p>
          <a:p>
            <a:pPr marL="742950" lvl="1" indent="-285750" algn="just">
              <a:buFont typeface="+mj-lt"/>
              <a:buAutoNum type="romanUcPeriod"/>
            </a:pPr>
            <a:r>
              <a:rPr lang="en-GB" sz="1000" b="1" kern="1200" dirty="0" smtClean="0">
                <a:solidFill>
                  <a:schemeClr val="tx1"/>
                </a:solidFill>
                <a:effectLst/>
              </a:rPr>
              <a:t>Leading the change</a:t>
            </a:r>
            <a:r>
              <a:rPr lang="en-GB" sz="1000" kern="1200" dirty="0" smtClean="0">
                <a:solidFill>
                  <a:schemeClr val="tx1"/>
                </a:solidFill>
                <a:effectLst/>
              </a:rPr>
              <a:t>: all schools need a champion to lead the improvement in food culture. Any of the people in the room could be that champion</a:t>
            </a:r>
          </a:p>
          <a:p>
            <a:pPr marL="742950" lvl="1" indent="-285750" algn="just">
              <a:buFont typeface="+mj-lt"/>
              <a:buAutoNum type="romanUcPeriod"/>
            </a:pPr>
            <a:r>
              <a:rPr lang="en-GB" sz="1000" b="1" kern="1200" dirty="0" smtClean="0">
                <a:solidFill>
                  <a:schemeClr val="tx1"/>
                </a:solidFill>
                <a:effectLst/>
              </a:rPr>
              <a:t>Concentrating on things the children care about</a:t>
            </a:r>
            <a:r>
              <a:rPr lang="en-GB" sz="1000" kern="1200" dirty="0" smtClean="0">
                <a:solidFill>
                  <a:schemeClr val="tx1"/>
                </a:solidFill>
                <a:effectLst/>
              </a:rPr>
              <a:t>:</a:t>
            </a:r>
            <a:r>
              <a:rPr lang="en-GB" sz="1000" b="1" kern="1200" dirty="0" smtClean="0">
                <a:solidFill>
                  <a:schemeClr val="tx1"/>
                </a:solidFill>
                <a:effectLst/>
              </a:rPr>
              <a:t> </a:t>
            </a:r>
            <a:r>
              <a:rPr lang="en-GB" sz="1000" kern="1200" dirty="0" smtClean="0">
                <a:solidFill>
                  <a:schemeClr val="tx1"/>
                </a:solidFill>
                <a:effectLst/>
              </a:rPr>
              <a:t>they are the customers and the school food culture should be adapted to reflect what they want. </a:t>
            </a:r>
            <a:r>
              <a:rPr lang="en-US" sz="1000" kern="1200" dirty="0" smtClean="0">
                <a:solidFill>
                  <a:schemeClr val="tx1"/>
                </a:solidFill>
                <a:effectLst/>
              </a:rPr>
              <a:t>Set-up a SNAG (School Nutrition Action Group) and work with the school council to give pupils a voice</a:t>
            </a:r>
            <a:endParaRPr lang="en-GB" sz="1000" kern="1200" dirty="0" smtClean="0">
              <a:solidFill>
                <a:schemeClr val="tx1"/>
              </a:solidFill>
              <a:effectLst/>
            </a:endParaRPr>
          </a:p>
          <a:p>
            <a:pPr marL="742950" lvl="1" indent="-285750" algn="just">
              <a:buFont typeface="+mj-lt"/>
              <a:buAutoNum type="romanUcPeriod"/>
            </a:pPr>
            <a:r>
              <a:rPr lang="en-GB" sz="1000" kern="1200" dirty="0" smtClean="0">
                <a:solidFill>
                  <a:schemeClr val="tx1"/>
                </a:solidFill>
                <a:effectLst/>
              </a:rPr>
              <a:t>Make sure that there is </a:t>
            </a:r>
            <a:r>
              <a:rPr lang="en-GB" sz="1000" b="1" kern="1200" dirty="0" smtClean="0">
                <a:solidFill>
                  <a:schemeClr val="tx1"/>
                </a:solidFill>
                <a:effectLst/>
              </a:rPr>
              <a:t>a variety of food</a:t>
            </a:r>
            <a:r>
              <a:rPr lang="en-GB" sz="1000" kern="1200" dirty="0" smtClean="0">
                <a:solidFill>
                  <a:schemeClr val="tx1"/>
                </a:solidFill>
                <a:effectLst/>
              </a:rPr>
              <a:t> served across the school week – see the School Food Standards for more information</a:t>
            </a:r>
          </a:p>
          <a:p>
            <a:pPr marL="742950" lvl="1" indent="-285750" algn="just">
              <a:buFont typeface="+mj-lt"/>
              <a:buAutoNum type="romanUcPeriod"/>
            </a:pPr>
            <a:r>
              <a:rPr lang="en-GB" sz="1000" kern="1200" dirty="0" smtClean="0">
                <a:solidFill>
                  <a:schemeClr val="tx1"/>
                </a:solidFill>
                <a:effectLst/>
              </a:rPr>
              <a:t>Make sure</a:t>
            </a:r>
            <a:r>
              <a:rPr lang="en-GB" sz="1000" b="1" kern="1200" dirty="0" smtClean="0">
                <a:solidFill>
                  <a:schemeClr val="tx1"/>
                </a:solidFill>
                <a:effectLst/>
              </a:rPr>
              <a:t> packed lunches </a:t>
            </a:r>
            <a:r>
              <a:rPr lang="en-GB" sz="1000" kern="1200" dirty="0" smtClean="0">
                <a:solidFill>
                  <a:schemeClr val="tx1"/>
                </a:solidFill>
                <a:effectLst/>
              </a:rPr>
              <a:t>are</a:t>
            </a:r>
            <a:r>
              <a:rPr lang="en-GB" sz="1000" b="1" kern="1200" dirty="0" smtClean="0">
                <a:solidFill>
                  <a:schemeClr val="tx1"/>
                </a:solidFill>
                <a:effectLst/>
              </a:rPr>
              <a:t> not a ‘better option’ – </a:t>
            </a:r>
            <a:r>
              <a:rPr lang="en-GB" sz="1000" kern="1200" dirty="0" smtClean="0">
                <a:solidFill>
                  <a:schemeClr val="tx1"/>
                </a:solidFill>
                <a:effectLst/>
              </a:rPr>
              <a:t>only 1% of packed lunches meet the nutritional standards applied to school food (see the link below)</a:t>
            </a:r>
          </a:p>
          <a:p>
            <a:pPr marL="742950" lvl="1" indent="-285750" algn="just">
              <a:buFont typeface="+mj-lt"/>
              <a:buAutoNum type="romanUcPeriod"/>
            </a:pPr>
            <a:r>
              <a:rPr lang="en-GB" sz="1000" kern="1200" dirty="0" smtClean="0">
                <a:solidFill>
                  <a:schemeClr val="tx1"/>
                </a:solidFill>
                <a:effectLst/>
              </a:rPr>
              <a:t>Make sure the </a:t>
            </a:r>
            <a:r>
              <a:rPr lang="en-GB" sz="1000" b="1" kern="1200" dirty="0" smtClean="0">
                <a:solidFill>
                  <a:schemeClr val="tx1"/>
                </a:solidFill>
                <a:effectLst/>
              </a:rPr>
              <a:t>dining hall</a:t>
            </a:r>
            <a:r>
              <a:rPr lang="en-GB" sz="1000" kern="1200" dirty="0" smtClean="0">
                <a:solidFill>
                  <a:schemeClr val="tx1"/>
                </a:solidFill>
                <a:effectLst/>
              </a:rPr>
              <a:t> is a </a:t>
            </a:r>
            <a:r>
              <a:rPr lang="en-GB" sz="1000" b="1" kern="1200" dirty="0" smtClean="0">
                <a:solidFill>
                  <a:schemeClr val="tx1"/>
                </a:solidFill>
                <a:effectLst/>
              </a:rPr>
              <a:t>clean and attractive environment</a:t>
            </a:r>
            <a:r>
              <a:rPr lang="en-GB" sz="1000" kern="1200" dirty="0" smtClean="0">
                <a:solidFill>
                  <a:schemeClr val="tx1"/>
                </a:solidFill>
                <a:effectLst/>
              </a:rPr>
              <a:t> that pupils will want to eat in</a:t>
            </a:r>
          </a:p>
          <a:p>
            <a:pPr marL="742950" lvl="1" indent="-285750" algn="just">
              <a:buFont typeface="+mj-lt"/>
              <a:buAutoNum type="romanUcPeriod"/>
            </a:pPr>
            <a:r>
              <a:rPr lang="en-GB" sz="1000" b="1" kern="1200" dirty="0" smtClean="0">
                <a:solidFill>
                  <a:schemeClr val="tx1"/>
                </a:solidFill>
                <a:effectLst/>
              </a:rPr>
              <a:t>Make sure pupils have long-enough to eat</a:t>
            </a:r>
            <a:r>
              <a:rPr lang="en-GB" sz="1000" kern="1200" dirty="0" smtClean="0">
                <a:solidFill>
                  <a:schemeClr val="tx1"/>
                </a:solidFill>
                <a:effectLst/>
              </a:rPr>
              <a:t> – re-emphasise the study that shows if pupils have longer to eat (&gt;25 vs. 20 minutes) they are likely to eat more fruit and vegetables </a:t>
            </a:r>
          </a:p>
          <a:p>
            <a:pPr marL="742950" lvl="1" indent="-285750" algn="just">
              <a:buFont typeface="+mj-lt"/>
              <a:buAutoNum type="romanUcPeriod"/>
            </a:pPr>
            <a:r>
              <a:rPr lang="en-GB" sz="1000" kern="1200" dirty="0" smtClean="0">
                <a:solidFill>
                  <a:schemeClr val="tx1"/>
                </a:solidFill>
                <a:effectLst/>
              </a:rPr>
              <a:t>Use </a:t>
            </a:r>
            <a:r>
              <a:rPr lang="en-GB" sz="1000" b="1" kern="1200" dirty="0" smtClean="0">
                <a:solidFill>
                  <a:schemeClr val="tx1"/>
                </a:solidFill>
                <a:effectLst/>
              </a:rPr>
              <a:t>local and seasonal suppliers</a:t>
            </a:r>
            <a:r>
              <a:rPr lang="en-GB" sz="1000" kern="1200" dirty="0" smtClean="0">
                <a:solidFill>
                  <a:schemeClr val="tx1"/>
                </a:solidFill>
                <a:effectLst/>
              </a:rPr>
              <a:t> and </a:t>
            </a:r>
            <a:r>
              <a:rPr lang="en-GB" sz="1000" b="1" kern="1200" dirty="0" smtClean="0">
                <a:solidFill>
                  <a:schemeClr val="tx1"/>
                </a:solidFill>
                <a:effectLst/>
              </a:rPr>
              <a:t>get the contract right</a:t>
            </a:r>
            <a:r>
              <a:rPr lang="en-GB" sz="1000" kern="1200" dirty="0" smtClean="0">
                <a:solidFill>
                  <a:schemeClr val="tx1"/>
                </a:solidFill>
                <a:effectLst/>
              </a:rPr>
              <a:t>. Think about where your food comes from and </a:t>
            </a:r>
            <a:r>
              <a:rPr lang="en-US" sz="1000" kern="1200" dirty="0" smtClean="0">
                <a:solidFill>
                  <a:schemeClr val="tx1"/>
                </a:solidFill>
                <a:effectLst/>
              </a:rPr>
              <a:t>align </a:t>
            </a:r>
            <a:r>
              <a:rPr lang="en-GB" sz="1000" kern="1200" dirty="0" smtClean="0">
                <a:solidFill>
                  <a:schemeClr val="tx1"/>
                </a:solidFill>
                <a:effectLst/>
              </a:rPr>
              <a:t>with government buying standards and the plan for public procurement (available in the ‘additional resources and further reading’ document)</a:t>
            </a:r>
          </a:p>
          <a:p>
            <a:pPr marL="742950" lvl="1" indent="-285750" algn="just">
              <a:buFont typeface="+mj-lt"/>
              <a:buAutoNum type="romanUcPeriod"/>
            </a:pPr>
            <a:r>
              <a:rPr lang="en-GB" sz="1000" kern="1200" dirty="0" smtClean="0">
                <a:solidFill>
                  <a:schemeClr val="tx1"/>
                </a:solidFill>
                <a:effectLst/>
              </a:rPr>
              <a:t>Watch what children are eating </a:t>
            </a:r>
            <a:r>
              <a:rPr lang="en-GB" sz="1000" b="1" kern="1200" dirty="0" smtClean="0">
                <a:solidFill>
                  <a:schemeClr val="tx1"/>
                </a:solidFill>
                <a:effectLst/>
              </a:rPr>
              <a:t>throughout the day</a:t>
            </a:r>
            <a:r>
              <a:rPr lang="en-GB" sz="1000" kern="1200" dirty="0" smtClean="0">
                <a:solidFill>
                  <a:schemeClr val="tx1"/>
                </a:solidFill>
                <a:effectLst/>
              </a:rPr>
              <a:t> and </a:t>
            </a:r>
            <a:r>
              <a:rPr lang="en-GB" sz="1000" b="1" kern="1200" dirty="0" smtClean="0">
                <a:solidFill>
                  <a:schemeClr val="tx1"/>
                </a:solidFill>
                <a:effectLst/>
              </a:rPr>
              <a:t>promote </a:t>
            </a:r>
            <a:r>
              <a:rPr lang="en-US" sz="1000" b="1" kern="1200" dirty="0" smtClean="0">
                <a:solidFill>
                  <a:schemeClr val="tx1"/>
                </a:solidFill>
                <a:effectLst/>
              </a:rPr>
              <a:t>water</a:t>
            </a:r>
            <a:r>
              <a:rPr lang="en-US" sz="1000" kern="1200" dirty="0" smtClean="0">
                <a:solidFill>
                  <a:schemeClr val="tx1"/>
                </a:solidFill>
                <a:effectLst/>
              </a:rPr>
              <a:t> </a:t>
            </a:r>
            <a:r>
              <a:rPr lang="en-GB" sz="1000" kern="1200" dirty="0" smtClean="0">
                <a:solidFill>
                  <a:schemeClr val="tx1"/>
                </a:solidFill>
                <a:effectLst/>
              </a:rPr>
              <a:t>as the drink of choice</a:t>
            </a:r>
          </a:p>
          <a:p>
            <a:pPr marL="285750" lvl="0" indent="-285750" algn="just">
              <a:buFont typeface="+mj-lt"/>
              <a:buAutoNum type="arabicPeriod"/>
            </a:pPr>
            <a:r>
              <a:rPr lang="en-GB" sz="1000" kern="1200" dirty="0" smtClean="0">
                <a:solidFill>
                  <a:schemeClr val="tx1"/>
                </a:solidFill>
                <a:effectLst/>
              </a:rPr>
              <a:t>Following the earlier discussion, re-state a few examples of how a whole school approach to food can be delivered</a:t>
            </a:r>
          </a:p>
          <a:p>
            <a:pPr marL="742950" lvl="1" indent="-285750" algn="just">
              <a:buFont typeface="+mj-lt"/>
              <a:buAutoNum type="romanUcPeriod"/>
            </a:pPr>
            <a:r>
              <a:rPr lang="en-GB" sz="1000" kern="1200" dirty="0" smtClean="0">
                <a:solidFill>
                  <a:schemeClr val="tx1"/>
                </a:solidFill>
                <a:effectLst/>
              </a:rPr>
              <a:t>Treat the dining hall as an integral part of the school, where pupils and teachers </a:t>
            </a:r>
            <a:r>
              <a:rPr lang="en-GB" sz="1000" b="1" kern="1200" dirty="0" smtClean="0">
                <a:solidFill>
                  <a:schemeClr val="tx1"/>
                </a:solidFill>
                <a:effectLst/>
              </a:rPr>
              <a:t>eat together</a:t>
            </a:r>
            <a:endParaRPr lang="en-GB" sz="1000" b="0" kern="1200" dirty="0" smtClean="0">
              <a:solidFill>
                <a:schemeClr val="tx1"/>
              </a:solidFill>
              <a:effectLst/>
            </a:endParaRPr>
          </a:p>
          <a:p>
            <a:pPr marL="742950" lvl="1" indent="-285750" algn="just">
              <a:buFont typeface="+mj-lt"/>
              <a:buAutoNum type="romanUcPeriod"/>
            </a:pPr>
            <a:r>
              <a:rPr lang="en-GB" sz="1000" kern="1200" dirty="0" smtClean="0">
                <a:solidFill>
                  <a:schemeClr val="tx1"/>
                </a:solidFill>
                <a:effectLst/>
              </a:rPr>
              <a:t>Treat cooks and </a:t>
            </a:r>
            <a:r>
              <a:rPr lang="en-US" sz="1000" kern="1200" dirty="0" smtClean="0">
                <a:solidFill>
                  <a:schemeClr val="tx1"/>
                </a:solidFill>
                <a:effectLst/>
              </a:rPr>
              <a:t>midday </a:t>
            </a:r>
            <a:r>
              <a:rPr lang="en-GB" sz="1000" kern="1200" dirty="0" smtClean="0">
                <a:solidFill>
                  <a:schemeClr val="tx1"/>
                </a:solidFill>
                <a:effectLst/>
              </a:rPr>
              <a:t>supervisors as part of the school team – invite them to staff meetings</a:t>
            </a:r>
          </a:p>
          <a:p>
            <a:pPr marL="742950" lvl="1" indent="-285750" algn="just">
              <a:buFont typeface="+mj-lt"/>
              <a:buAutoNum type="romanUcPeriod"/>
            </a:pPr>
            <a:r>
              <a:rPr lang="en-GB" sz="1000" kern="1200" dirty="0" smtClean="0">
                <a:solidFill>
                  <a:schemeClr val="tx1"/>
                </a:solidFill>
                <a:effectLst/>
              </a:rPr>
              <a:t>Make sure food messaging to children </a:t>
            </a:r>
            <a:r>
              <a:rPr lang="en-US" sz="1000" kern="1200" dirty="0" smtClean="0">
                <a:solidFill>
                  <a:schemeClr val="tx1"/>
                </a:solidFill>
                <a:effectLst/>
              </a:rPr>
              <a:t>and staff </a:t>
            </a:r>
            <a:r>
              <a:rPr lang="en-GB" sz="1000" kern="1200" dirty="0" smtClean="0">
                <a:solidFill>
                  <a:schemeClr val="tx1"/>
                </a:solidFill>
                <a:effectLst/>
              </a:rPr>
              <a:t>is consistent and </a:t>
            </a:r>
            <a:r>
              <a:rPr lang="en-US" sz="1000" kern="1200" dirty="0" smtClean="0">
                <a:solidFill>
                  <a:schemeClr val="tx1"/>
                </a:solidFill>
                <a:effectLst/>
              </a:rPr>
              <a:t>cross-curricular </a:t>
            </a:r>
            <a:r>
              <a:rPr lang="en-GB" sz="1000" kern="1200" dirty="0" smtClean="0">
                <a:solidFill>
                  <a:schemeClr val="tx1"/>
                </a:solidFill>
                <a:effectLst/>
              </a:rPr>
              <a:t>– don’t give sweets as a </a:t>
            </a:r>
            <a:r>
              <a:rPr lang="en-US" sz="1000" kern="1200" dirty="0" smtClean="0">
                <a:solidFill>
                  <a:schemeClr val="tx1"/>
                </a:solidFill>
                <a:effectLst/>
              </a:rPr>
              <a:t>reward to pupils or staff!</a:t>
            </a:r>
            <a:endParaRPr lang="en-GB" sz="1000" kern="1200" dirty="0" smtClean="0">
              <a:solidFill>
                <a:schemeClr val="tx1"/>
              </a:solidFill>
              <a:effectLst/>
            </a:endParaRPr>
          </a:p>
          <a:p>
            <a:pPr marL="742950" lvl="1" indent="-285750" algn="just">
              <a:buFont typeface="+mj-lt"/>
              <a:buAutoNum type="romanUcPeriod"/>
            </a:pPr>
            <a:r>
              <a:rPr lang="en-GB" sz="1000" kern="1200" dirty="0" smtClean="0">
                <a:solidFill>
                  <a:schemeClr val="tx1"/>
                </a:solidFill>
                <a:effectLst/>
              </a:rPr>
              <a:t>Grow and serve food in your school – examples are included in the case studies. Re-state the evidence to show that children engage more with food they have grown themselves</a:t>
            </a:r>
          </a:p>
          <a:p>
            <a:pPr algn="just"/>
            <a:r>
              <a:rPr lang="en-GB" sz="1000" kern="1200" dirty="0" smtClean="0">
                <a:solidFill>
                  <a:schemeClr val="tx1"/>
                </a:solidFill>
                <a:effectLst/>
              </a:rPr>
              <a:t> </a:t>
            </a:r>
          </a:p>
          <a:p>
            <a:pPr algn="just"/>
            <a:r>
              <a:rPr lang="en-GB" sz="1000" b="1" kern="1200" dirty="0" smtClean="0">
                <a:solidFill>
                  <a:schemeClr val="tx1"/>
                </a:solidFill>
                <a:effectLst/>
              </a:rPr>
              <a:t>Supporting documents for this slide:</a:t>
            </a:r>
            <a:endParaRPr lang="en-GB" sz="1000" kern="1200" dirty="0" smtClean="0">
              <a:solidFill>
                <a:schemeClr val="tx1"/>
              </a:solidFill>
              <a:effectLst/>
            </a:endParaRPr>
          </a:p>
          <a:p>
            <a:pPr marL="228600" lvl="0" indent="-228600" algn="just">
              <a:buFont typeface="+mj-lt"/>
              <a:buAutoNum type="arabicPeriod"/>
            </a:pPr>
            <a:r>
              <a:rPr lang="en-GB" sz="1000" kern="1200" dirty="0" smtClean="0">
                <a:solidFill>
                  <a:schemeClr val="tx1"/>
                </a:solidFill>
                <a:effectLst/>
              </a:rPr>
              <a:t>Print out </a:t>
            </a:r>
            <a:r>
              <a:rPr lang="en-US" sz="1000" kern="1200" dirty="0" smtClean="0">
                <a:solidFill>
                  <a:schemeClr val="tx1"/>
                </a:solidFill>
                <a:effectLst/>
              </a:rPr>
              <a:t>the </a:t>
            </a:r>
            <a:r>
              <a:rPr lang="en-US" sz="1000" kern="1200" dirty="0" err="1" smtClean="0">
                <a:solidFill>
                  <a:schemeClr val="tx1"/>
                </a:solidFill>
                <a:effectLst/>
              </a:rPr>
              <a:t>headteachers</a:t>
            </a:r>
            <a:r>
              <a:rPr lang="en-US" sz="1000" kern="1200" dirty="0" smtClean="0">
                <a:solidFill>
                  <a:schemeClr val="tx1"/>
                </a:solidFill>
                <a:effectLst/>
              </a:rPr>
              <a:t>’ checklist (x 1 per group) </a:t>
            </a:r>
            <a:endParaRPr lang="en-GB" sz="1000" kern="1200" dirty="0" smtClean="0">
              <a:solidFill>
                <a:schemeClr val="tx1"/>
              </a:solidFill>
              <a:effectLst/>
            </a:endParaRPr>
          </a:p>
          <a:p>
            <a:r>
              <a:rPr lang="en-GB" sz="1000" b="1" kern="1200" dirty="0" smtClean="0">
                <a:solidFill>
                  <a:schemeClr val="tx1"/>
                </a:solidFill>
                <a:effectLst/>
              </a:rPr>
              <a:t> </a:t>
            </a:r>
            <a:endParaRPr lang="en-GB" sz="1000" kern="1200" dirty="0" smtClean="0">
              <a:solidFill>
                <a:schemeClr val="tx1"/>
              </a:solidFill>
              <a:effectLst/>
            </a:endParaRPr>
          </a:p>
          <a:p>
            <a:r>
              <a:rPr lang="en-GB" sz="1000" b="1" kern="1200" dirty="0" smtClean="0">
                <a:solidFill>
                  <a:schemeClr val="tx1"/>
                </a:solidFill>
                <a:effectLst/>
              </a:rPr>
              <a:t>Sources and further information:</a:t>
            </a:r>
            <a:endParaRPr lang="en-GB" sz="1000" kern="1200" dirty="0" smtClean="0">
              <a:solidFill>
                <a:schemeClr val="tx1"/>
              </a:solidFill>
              <a:effectLst/>
            </a:endParaRPr>
          </a:p>
          <a:p>
            <a:pPr marL="228600" lvl="0" indent="-228600">
              <a:buFont typeface="+mj-lt"/>
              <a:buAutoNum type="arabicPeriod"/>
            </a:pPr>
            <a:r>
              <a:rPr lang="en-GB" sz="1000" kern="1200" dirty="0" smtClean="0">
                <a:solidFill>
                  <a:schemeClr val="tx1"/>
                </a:solidFill>
                <a:effectLst/>
              </a:rPr>
              <a:t>Analysis of packed lunches</a:t>
            </a:r>
          </a:p>
          <a:p>
            <a:pPr lvl="0"/>
            <a:r>
              <a:rPr lang="en-US" sz="1000" u="sng" kern="1200" dirty="0" smtClean="0">
                <a:solidFill>
                  <a:schemeClr val="tx1"/>
                </a:solidFill>
                <a:effectLst/>
                <a:hlinkClick r:id="rId3"/>
              </a:rPr>
              <a:t>Journal of epidemiology and community health</a:t>
            </a:r>
            <a:r>
              <a:rPr lang="en-US" sz="1000" kern="1200" dirty="0" smtClean="0">
                <a:solidFill>
                  <a:schemeClr val="tx1"/>
                </a:solidFill>
                <a:effectLst/>
              </a:rPr>
              <a:t>: </a:t>
            </a:r>
            <a:r>
              <a:rPr lang="en-US" sz="1000" u="sng" kern="1200" dirty="0" smtClean="0">
                <a:solidFill>
                  <a:schemeClr val="tx1"/>
                </a:solidFill>
                <a:effectLst/>
                <a:hlinkClick r:id="rId4"/>
              </a:rPr>
              <a:t>http://bit.ly/1SlAjp8</a:t>
            </a:r>
            <a:r>
              <a:rPr lang="en-US" sz="1000" kern="1200" dirty="0" smtClean="0">
                <a:solidFill>
                  <a:schemeClr val="tx1"/>
                </a:solidFill>
                <a:effectLst/>
              </a:rPr>
              <a:t> </a:t>
            </a:r>
            <a:endParaRPr lang="en-GB" sz="1000" kern="1200" dirty="0" smtClean="0">
              <a:solidFill>
                <a:schemeClr val="tx1"/>
              </a:solidFill>
              <a:effectLst/>
            </a:endParaRPr>
          </a:p>
          <a:p>
            <a:pPr marL="0" indent="0">
              <a:buFont typeface="+mj-lt"/>
              <a:buNone/>
            </a:pPr>
            <a:endParaRPr lang="en" sz="1000" b="1" dirty="0">
              <a:solidFill>
                <a:srgbClr val="333333"/>
              </a:solidFill>
              <a:highlight>
                <a:srgbClr val="F5F5F5"/>
              </a:highlight>
            </a:endParaRPr>
          </a:p>
        </p:txBody>
      </p:sp>
      <p:sp>
        <p:nvSpPr>
          <p:cNvPr id="4" name="Slide Number Placeholder 3"/>
          <p:cNvSpPr>
            <a:spLocks noGrp="1"/>
          </p:cNvSpPr>
          <p:nvPr>
            <p:ph type="sldNum" sz="quarter" idx="10"/>
          </p:nvPr>
        </p:nvSpPr>
        <p:spPr/>
        <p:txBody>
          <a:bodyPr/>
          <a:lstStyle/>
          <a:p>
            <a:fld id="{CB077D60-D57E-43C2-908A-5D3D3EFD6360}" type="slidenum">
              <a:rPr lang="en-GB" smtClean="0"/>
              <a:t>24</a:t>
            </a:fld>
            <a:endParaRPr lang="en-GB"/>
          </a:p>
        </p:txBody>
      </p:sp>
    </p:spTree>
    <p:extLst>
      <p:ext uri="{BB962C8B-B14F-4D97-AF65-F5344CB8AC3E}">
        <p14:creationId xmlns:p14="http://schemas.microsoft.com/office/powerpoint/2010/main" val="35355400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lgn="just">
              <a:buFont typeface="+mj-lt"/>
              <a:buAutoNum type="arabicPeriod"/>
            </a:pPr>
            <a:r>
              <a:rPr lang="en-GB" sz="1200" kern="1200" dirty="0" smtClean="0">
                <a:solidFill>
                  <a:schemeClr val="tx1"/>
                </a:solidFill>
                <a:effectLst/>
                <a:latin typeface="+mn-lt"/>
                <a:ea typeface="+mn-ea"/>
                <a:cs typeface="+mn-cs"/>
              </a:rPr>
              <a:t>This is the more detailed version of the action plan; if time allows then participants should be encouraged to transfer their initial observations and ideas over to this template </a:t>
            </a:r>
          </a:p>
          <a:p>
            <a:pPr marL="228600" lvl="0" indent="-228600" algn="just">
              <a:buFont typeface="+mj-lt"/>
              <a:buAutoNum type="arabicPeriod"/>
            </a:pPr>
            <a:r>
              <a:rPr lang="en-GB" sz="1200" kern="1200" dirty="0" smtClean="0">
                <a:solidFill>
                  <a:schemeClr val="tx1"/>
                </a:solidFill>
                <a:effectLst/>
                <a:latin typeface="+mn-lt"/>
                <a:ea typeface="+mn-ea"/>
                <a:cs typeface="+mn-cs"/>
              </a:rPr>
              <a:t>Ask participants to write down some of the actions they can take to improve their whole school food culture. Make sure that the what, who, how and when is clear</a:t>
            </a:r>
          </a:p>
          <a:p>
            <a:pPr marL="228600" lvl="0" indent="-228600" algn="just">
              <a:buFont typeface="+mj-lt"/>
              <a:buAutoNum type="arabicPeriod"/>
            </a:pPr>
            <a:r>
              <a:rPr lang="en-GB" sz="1200" b="1" kern="1200" dirty="0" smtClean="0">
                <a:solidFill>
                  <a:schemeClr val="tx1"/>
                </a:solidFill>
                <a:effectLst/>
                <a:latin typeface="+mn-lt"/>
                <a:ea typeface="+mn-ea"/>
                <a:cs typeface="+mn-cs"/>
              </a:rPr>
              <a:t>Feedback: </a:t>
            </a:r>
            <a:r>
              <a:rPr lang="en-GB" sz="1200" kern="1200" dirty="0" smtClean="0">
                <a:solidFill>
                  <a:schemeClr val="tx1"/>
                </a:solidFill>
                <a:effectLst/>
                <a:latin typeface="+mn-lt"/>
                <a:ea typeface="+mn-ea"/>
                <a:cs typeface="+mn-cs"/>
              </a:rPr>
              <a:t>ask participants to spend 5 minutes swapping plans and sharing their ideas with each other, or open the discussion up to a wider group feedback session</a:t>
            </a:r>
          </a:p>
          <a:p>
            <a:pPr marL="228600" lvl="0" indent="-228600" algn="just">
              <a:buFont typeface="+mj-lt"/>
              <a:buAutoNum type="arabicPeriod"/>
            </a:pPr>
            <a:r>
              <a:rPr lang="en-GB" sz="1200" kern="1200" dirty="0" smtClean="0">
                <a:solidFill>
                  <a:schemeClr val="tx1"/>
                </a:solidFill>
                <a:effectLst/>
                <a:latin typeface="+mn-lt"/>
                <a:ea typeface="+mn-ea"/>
                <a:cs typeface="+mn-cs"/>
              </a:rPr>
              <a:t>See the speakers guidance notes for a link to this document, or use your own school template</a:t>
            </a:r>
          </a:p>
          <a:p>
            <a:pPr>
              <a:lnSpc>
                <a:spcPct val="115000"/>
              </a:lnSpc>
              <a:buClr>
                <a:schemeClr val="dk1"/>
              </a:buClr>
              <a:buSzPct val="91666"/>
              <a:buFont typeface="Arial"/>
              <a:buNone/>
            </a:pPr>
            <a:endParaRPr lang="en-GB" b="1" dirty="0">
              <a:solidFill>
                <a:srgbClr val="212121"/>
              </a:solidFill>
              <a:latin typeface="Calibri"/>
            </a:endParaRPr>
          </a:p>
        </p:txBody>
      </p:sp>
      <p:sp>
        <p:nvSpPr>
          <p:cNvPr id="4" name="Slide Number Placeholder 3"/>
          <p:cNvSpPr>
            <a:spLocks noGrp="1"/>
          </p:cNvSpPr>
          <p:nvPr>
            <p:ph type="sldNum" sz="quarter" idx="10"/>
          </p:nvPr>
        </p:nvSpPr>
        <p:spPr/>
        <p:txBody>
          <a:bodyPr/>
          <a:lstStyle/>
          <a:p>
            <a:fld id="{CB077D60-D57E-43C2-908A-5D3D3EFD6360}" type="slidenum">
              <a:rPr lang="en-GB" smtClean="0"/>
              <a:t>25</a:t>
            </a:fld>
            <a:endParaRPr lang="en-GB"/>
          </a:p>
        </p:txBody>
      </p:sp>
    </p:spTree>
    <p:extLst>
      <p:ext uri="{BB962C8B-B14F-4D97-AF65-F5344CB8AC3E}">
        <p14:creationId xmlns:p14="http://schemas.microsoft.com/office/powerpoint/2010/main" val="35355400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lgn="just">
              <a:buFont typeface="+mj-lt"/>
              <a:buAutoNum type="arabicPeriod"/>
            </a:pPr>
            <a:r>
              <a:rPr lang="en-GB" sz="1200" b="1" kern="1200" dirty="0" smtClean="0">
                <a:solidFill>
                  <a:schemeClr val="tx1"/>
                </a:solidFill>
                <a:effectLst/>
                <a:latin typeface="+mn-lt"/>
                <a:ea typeface="+mn-ea"/>
                <a:cs typeface="+mn-cs"/>
              </a:rPr>
              <a:t>Use this slide to re-cap on the original aims and objectives of the session</a:t>
            </a:r>
            <a:r>
              <a:rPr lang="en-GB" sz="1200" kern="1200" dirty="0" smtClean="0">
                <a:solidFill>
                  <a:schemeClr val="tx1"/>
                </a:solidFill>
                <a:effectLst/>
                <a:latin typeface="+mn-lt"/>
                <a:ea typeface="+mn-ea"/>
                <a:cs typeface="+mn-cs"/>
              </a:rPr>
              <a:t> and check that the group feels that these have been covered. </a:t>
            </a:r>
          </a:p>
          <a:p>
            <a:pPr marL="228600" lvl="0" indent="-228600" algn="just">
              <a:buFont typeface="+mj-lt"/>
              <a:buAutoNum type="arabicPeriod"/>
            </a:pPr>
            <a:r>
              <a:rPr lang="en-GB" sz="1200" kern="1200" dirty="0" smtClean="0">
                <a:solidFill>
                  <a:schemeClr val="tx1"/>
                </a:solidFill>
                <a:effectLst/>
                <a:latin typeface="+mn-lt"/>
                <a:ea typeface="+mn-ea"/>
                <a:cs typeface="+mn-cs"/>
              </a:rPr>
              <a:t>Ensure that all participants have </a:t>
            </a:r>
            <a:r>
              <a:rPr lang="en-US" sz="1200" kern="1200" dirty="0" smtClean="0">
                <a:solidFill>
                  <a:schemeClr val="tx1"/>
                </a:solidFill>
                <a:effectLst/>
                <a:latin typeface="+mn-lt"/>
                <a:ea typeface="+mn-ea"/>
                <a:cs typeface="+mn-cs"/>
              </a:rPr>
              <a:t>specific </a:t>
            </a:r>
            <a:r>
              <a:rPr lang="en-GB" sz="1200" kern="1200" dirty="0" smtClean="0">
                <a:solidFill>
                  <a:schemeClr val="tx1"/>
                </a:solidFill>
                <a:effectLst/>
                <a:latin typeface="+mn-lt"/>
                <a:ea typeface="+mn-ea"/>
                <a:cs typeface="+mn-cs"/>
              </a:rPr>
              <a:t>actions to improve the food culture in their own </a:t>
            </a:r>
            <a:r>
              <a:rPr lang="en-US" sz="1200" kern="1200" dirty="0" smtClean="0">
                <a:solidFill>
                  <a:schemeClr val="tx1"/>
                </a:solidFill>
                <a:effectLst/>
                <a:latin typeface="+mn-lt"/>
                <a:ea typeface="+mn-ea"/>
                <a:cs typeface="+mn-cs"/>
              </a:rPr>
              <a:t>school</a:t>
            </a:r>
            <a:endParaRPr lang="en-GB" sz="1200" kern="1200" dirty="0" smtClean="0">
              <a:solidFill>
                <a:schemeClr val="tx1"/>
              </a:solidFill>
              <a:effectLst/>
              <a:latin typeface="+mn-lt"/>
              <a:ea typeface="+mn-ea"/>
              <a:cs typeface="+mn-cs"/>
            </a:endParaRPr>
          </a:p>
          <a:p>
            <a:pPr marL="152387">
              <a:buSzPct val="100000"/>
            </a:pPr>
            <a:endParaRPr lang="en-GB" b="1" dirty="0">
              <a:solidFill>
                <a:srgbClr val="212121"/>
              </a:solidFill>
              <a:latin typeface="Calibri"/>
            </a:endParaRPr>
          </a:p>
        </p:txBody>
      </p:sp>
      <p:sp>
        <p:nvSpPr>
          <p:cNvPr id="4" name="Slide Number Placeholder 3"/>
          <p:cNvSpPr>
            <a:spLocks noGrp="1"/>
          </p:cNvSpPr>
          <p:nvPr>
            <p:ph type="sldNum" sz="quarter" idx="10"/>
          </p:nvPr>
        </p:nvSpPr>
        <p:spPr/>
        <p:txBody>
          <a:bodyPr/>
          <a:lstStyle/>
          <a:p>
            <a:fld id="{CB077D60-D57E-43C2-908A-5D3D3EFD6360}" type="slidenum">
              <a:rPr lang="en-GB" smtClean="0"/>
              <a:t>26</a:t>
            </a:fld>
            <a:endParaRPr lang="en-GB"/>
          </a:p>
        </p:txBody>
      </p:sp>
    </p:spTree>
    <p:extLst>
      <p:ext uri="{BB962C8B-B14F-4D97-AF65-F5344CB8AC3E}">
        <p14:creationId xmlns:p14="http://schemas.microsoft.com/office/powerpoint/2010/main" val="35355400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lgn="just">
              <a:buFont typeface="+mj-lt"/>
              <a:buAutoNum type="arabicPeriod"/>
            </a:pPr>
            <a:r>
              <a:rPr lang="en-GB" sz="1200" kern="1200" dirty="0" smtClean="0">
                <a:solidFill>
                  <a:schemeClr val="tx1"/>
                </a:solidFill>
                <a:effectLst/>
                <a:latin typeface="+mn-lt"/>
                <a:ea typeface="+mn-ea"/>
                <a:cs typeface="+mn-cs"/>
              </a:rPr>
              <a:t>A key component of this session is that, now participants are aware of the importance of a good school food culture, they know where to look to access the huge number of additional resources, expertise and information that can support them in improving their own school’s food culture </a:t>
            </a:r>
          </a:p>
          <a:p>
            <a:pPr marL="228600" lvl="0" indent="-228600" algn="just">
              <a:buFont typeface="+mj-lt"/>
              <a:buAutoNum type="arabicPeriod"/>
            </a:pPr>
            <a:r>
              <a:rPr lang="en-GB" sz="1200" kern="1200" dirty="0" smtClean="0">
                <a:solidFill>
                  <a:schemeClr val="tx1"/>
                </a:solidFill>
                <a:effectLst/>
                <a:latin typeface="+mn-lt"/>
                <a:ea typeface="+mn-ea"/>
                <a:cs typeface="+mn-cs"/>
              </a:rPr>
              <a:t>Make sure each participant gets a copy of the ‘additional resources and further reading’ handout, which contains links to all of these key resources.</a:t>
            </a:r>
          </a:p>
          <a:p>
            <a:pPr marL="0" indent="0">
              <a:buFont typeface="+mj-lt"/>
              <a:buNone/>
            </a:pPr>
            <a:endParaRPr lang="en-GB" dirty="0"/>
          </a:p>
        </p:txBody>
      </p:sp>
      <p:sp>
        <p:nvSpPr>
          <p:cNvPr id="4" name="Slide Number Placeholder 3"/>
          <p:cNvSpPr>
            <a:spLocks noGrp="1"/>
          </p:cNvSpPr>
          <p:nvPr>
            <p:ph type="sldNum" sz="quarter" idx="10"/>
          </p:nvPr>
        </p:nvSpPr>
        <p:spPr/>
        <p:txBody>
          <a:bodyPr/>
          <a:lstStyle/>
          <a:p>
            <a:fld id="{CB077D60-D57E-43C2-908A-5D3D3EFD6360}" type="slidenum">
              <a:rPr lang="en-GB" smtClean="0"/>
              <a:t>27</a:t>
            </a:fld>
            <a:endParaRPr lang="en-GB"/>
          </a:p>
        </p:txBody>
      </p:sp>
    </p:spTree>
    <p:extLst>
      <p:ext uri="{BB962C8B-B14F-4D97-AF65-F5344CB8AC3E}">
        <p14:creationId xmlns:p14="http://schemas.microsoft.com/office/powerpoint/2010/main" val="30317670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buFont typeface="+mj-lt"/>
              <a:buAutoNum type="arabicPeriod"/>
            </a:pPr>
            <a:r>
              <a:rPr lang="en-GB" sz="1200" kern="1200" dirty="0" smtClean="0">
                <a:solidFill>
                  <a:schemeClr val="tx1"/>
                </a:solidFill>
                <a:effectLst/>
                <a:latin typeface="+mn-lt"/>
                <a:ea typeface="+mn-ea"/>
                <a:cs typeface="+mn-cs"/>
              </a:rPr>
              <a:t>If</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time allows, adapt this final slide to summarise related activities taking place in your local area. </a:t>
            </a:r>
          </a:p>
          <a:p>
            <a:r>
              <a:rPr lang="en-US" sz="1200"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pPr marL="152387" indent="0">
              <a:buSzPct val="100000"/>
              <a:buFont typeface="+mj-lt"/>
              <a:buNone/>
            </a:pPr>
            <a:endParaRPr lang="en-GB" b="1" dirty="0">
              <a:solidFill>
                <a:srgbClr val="212121"/>
              </a:solidFill>
            </a:endParaRPr>
          </a:p>
        </p:txBody>
      </p:sp>
      <p:sp>
        <p:nvSpPr>
          <p:cNvPr id="4" name="Slide Number Placeholder 3"/>
          <p:cNvSpPr>
            <a:spLocks noGrp="1"/>
          </p:cNvSpPr>
          <p:nvPr>
            <p:ph type="sldNum" sz="quarter" idx="10"/>
          </p:nvPr>
        </p:nvSpPr>
        <p:spPr/>
        <p:txBody>
          <a:bodyPr/>
          <a:lstStyle/>
          <a:p>
            <a:fld id="{CB077D60-D57E-43C2-908A-5D3D3EFD6360}" type="slidenum">
              <a:rPr lang="en-GB" smtClean="0"/>
              <a:t>28</a:t>
            </a:fld>
            <a:endParaRPr lang="en-GB"/>
          </a:p>
        </p:txBody>
      </p:sp>
    </p:spTree>
    <p:extLst>
      <p:ext uri="{BB962C8B-B14F-4D97-AF65-F5344CB8AC3E}">
        <p14:creationId xmlns:p14="http://schemas.microsoft.com/office/powerpoint/2010/main" val="35355400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lgn="just">
              <a:buFont typeface="+mj-lt"/>
              <a:buAutoNum type="arabicPeriod"/>
            </a:pPr>
            <a:r>
              <a:rPr lang="en-GB" sz="1200" b="1" kern="1200" dirty="0" smtClean="0">
                <a:solidFill>
                  <a:schemeClr val="tx1"/>
                </a:solidFill>
                <a:effectLst/>
                <a:latin typeface="+mn-lt"/>
                <a:ea typeface="+mn-ea"/>
                <a:cs typeface="+mn-cs"/>
              </a:rPr>
              <a:t>Introduction Optional Activity A (5 minutes): </a:t>
            </a:r>
            <a:r>
              <a:rPr lang="en-GB" sz="1200" kern="1200" dirty="0" smtClean="0">
                <a:solidFill>
                  <a:schemeClr val="tx1"/>
                </a:solidFill>
                <a:effectLst/>
                <a:latin typeface="+mn-lt"/>
                <a:ea typeface="+mn-ea"/>
                <a:cs typeface="+mn-cs"/>
              </a:rPr>
              <a:t>This can be used to gauge the level of awareness amongst your audience and is also a useful ice-breaker. If you wish to run a more interactive (kinaesthetic) version of the activity then please see the ‘sugar activity’ handout provided.</a:t>
            </a:r>
          </a:p>
          <a:p>
            <a:pPr marL="228600" lvl="0" indent="-228600" algn="just">
              <a:buFont typeface="+mj-lt"/>
              <a:buAutoNum type="arabicPeriod"/>
            </a:pPr>
            <a:r>
              <a:rPr lang="en-GB" sz="1200" kern="1200" dirty="0" smtClean="0">
                <a:solidFill>
                  <a:schemeClr val="tx1"/>
                </a:solidFill>
                <a:effectLst/>
                <a:latin typeface="+mn-lt"/>
                <a:ea typeface="+mn-ea"/>
                <a:cs typeface="+mn-cs"/>
              </a:rPr>
              <a:t>Stress that schools need to do more to raise awareness of the importance of a good school food culture amongst staff, pupils and parents. This engagement should go beyond the school gates, i.e. schools should act as community assets to promote health and wellbeing.</a:t>
            </a:r>
          </a:p>
          <a:p>
            <a:pPr marL="228580"/>
            <a:endParaRPr lang="en-GB" dirty="0">
              <a:latin typeface="Calibri"/>
            </a:endParaRPr>
          </a:p>
        </p:txBody>
      </p:sp>
      <p:sp>
        <p:nvSpPr>
          <p:cNvPr id="4" name="Slide Number Placeholder 3"/>
          <p:cNvSpPr>
            <a:spLocks noGrp="1"/>
          </p:cNvSpPr>
          <p:nvPr>
            <p:ph type="sldNum" sz="quarter" idx="10"/>
          </p:nvPr>
        </p:nvSpPr>
        <p:spPr/>
        <p:txBody>
          <a:bodyPr/>
          <a:lstStyle/>
          <a:p>
            <a:fld id="{CB077D60-D57E-43C2-908A-5D3D3EFD6360}" type="slidenum">
              <a:rPr lang="en-GB" smtClean="0"/>
              <a:t>3</a:t>
            </a:fld>
            <a:endParaRPr lang="en-GB"/>
          </a:p>
        </p:txBody>
      </p:sp>
    </p:spTree>
    <p:extLst>
      <p:ext uri="{BB962C8B-B14F-4D97-AF65-F5344CB8AC3E}">
        <p14:creationId xmlns:p14="http://schemas.microsoft.com/office/powerpoint/2010/main" val="26110710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Shape 270"/>
          <p:cNvSpPr>
            <a:spLocks noGrp="1" noRot="1" noChangeAspect="1"/>
          </p:cNvSpPr>
          <p:nvPr>
            <p:ph type="sldImg" idx="2"/>
          </p:nvPr>
        </p:nvSpPr>
        <p:spPr>
          <a:xfrm>
            <a:off x="890588" y="733425"/>
            <a:ext cx="4887912" cy="3665538"/>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71" name="Shape 271"/>
          <p:cNvSpPr txBox="1">
            <a:spLocks noGrp="1"/>
          </p:cNvSpPr>
          <p:nvPr>
            <p:ph type="body" idx="1"/>
          </p:nvPr>
        </p:nvSpPr>
        <p:spPr>
          <a:xfrm>
            <a:off x="666912" y="4643518"/>
            <a:ext cx="5335269" cy="4399121"/>
          </a:xfrm>
          <a:prstGeom prst="rect">
            <a:avLst/>
          </a:prstGeom>
          <a:noFill/>
          <a:ln>
            <a:noFill/>
          </a:ln>
        </p:spPr>
        <p:txBody>
          <a:bodyPr lIns="91417" tIns="91417" rIns="91417" bIns="91417" anchor="t" anchorCtr="0">
            <a:noAutofit/>
          </a:bodyPr>
          <a:lstStyle/>
          <a:p>
            <a:pPr marL="228600" lvl="0" indent="-228600" algn="just">
              <a:buFont typeface="+mj-lt"/>
              <a:buAutoNum type="arabicPeriod"/>
            </a:pPr>
            <a:r>
              <a:rPr lang="en-GB" sz="1200" kern="1200" dirty="0" smtClean="0">
                <a:solidFill>
                  <a:schemeClr val="tx1"/>
                </a:solidFill>
                <a:effectLst/>
                <a:latin typeface="+mn-lt"/>
                <a:ea typeface="+mn-ea"/>
                <a:cs typeface="+mn-cs"/>
              </a:rPr>
              <a:t>Ask the group to guess the number of sugar cubes in each drink and re-order the drinks in order from lowest to highest sugar content. </a:t>
            </a:r>
          </a:p>
          <a:p>
            <a:pPr marL="228600" lvl="0" indent="-228600" algn="just">
              <a:buFont typeface="+mj-lt"/>
              <a:buAutoNum type="arabicPeriod"/>
            </a:pPr>
            <a:r>
              <a:rPr lang="en-GB" sz="1200" kern="1200" dirty="0" smtClean="0">
                <a:solidFill>
                  <a:schemeClr val="tx1"/>
                </a:solidFill>
                <a:effectLst/>
                <a:latin typeface="+mn-lt"/>
                <a:ea typeface="+mn-ea"/>
                <a:cs typeface="+mn-cs"/>
              </a:rPr>
              <a:t>Once the group has finished guessing, move to the next slide to reveal the answers</a:t>
            </a:r>
          </a:p>
          <a:p>
            <a:pPr marL="228600" lvl="0" indent="-228600" algn="just">
              <a:buFont typeface="+mj-lt"/>
              <a:buAutoNum type="arabicPeriod"/>
            </a:pPr>
            <a:r>
              <a:rPr lang="en-GB" sz="1200" b="1" kern="1200" dirty="0" smtClean="0">
                <a:solidFill>
                  <a:schemeClr val="tx1"/>
                </a:solidFill>
                <a:effectLst/>
                <a:latin typeface="+mn-lt"/>
                <a:ea typeface="+mn-ea"/>
                <a:cs typeface="+mn-cs"/>
              </a:rPr>
              <a:t>NB: </a:t>
            </a:r>
            <a:r>
              <a:rPr lang="en-GB" sz="1200" kern="1200" dirty="0" smtClean="0">
                <a:solidFill>
                  <a:schemeClr val="tx1"/>
                </a:solidFill>
                <a:effectLst/>
                <a:latin typeface="+mn-lt"/>
                <a:ea typeface="+mn-ea"/>
                <a:cs typeface="+mn-cs"/>
              </a:rPr>
              <a:t>make the group aware that it is the total sugar in the product that is important, so the portion size of the drinks will have an impact. Also tell the group that even unsweetened fruit juice is sugary but that a 150ml serving counts as one of your 5-a-day. For the purposes of this activity one cube of sugar is equivalent to 4 grams</a:t>
            </a:r>
          </a:p>
          <a:p>
            <a:pPr>
              <a:buSzPct val="91666"/>
            </a:pPr>
            <a:endParaRPr lang="en-GB" dirty="0">
              <a:latin typeface="+mj-lt"/>
              <a:cs typeface="Arial" panose="020B0604020202020204" pitchFamily="34" charset="0"/>
            </a:endParaRPr>
          </a:p>
        </p:txBody>
      </p:sp>
    </p:spTree>
    <p:extLst>
      <p:ext uri="{BB962C8B-B14F-4D97-AF65-F5344CB8AC3E}">
        <p14:creationId xmlns:p14="http://schemas.microsoft.com/office/powerpoint/2010/main" val="21799186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Shape 270"/>
          <p:cNvSpPr>
            <a:spLocks noGrp="1" noRot="1" noChangeAspect="1"/>
          </p:cNvSpPr>
          <p:nvPr>
            <p:ph type="sldImg" idx="2"/>
          </p:nvPr>
        </p:nvSpPr>
        <p:spPr>
          <a:xfrm>
            <a:off x="890588" y="733425"/>
            <a:ext cx="4887912" cy="3665538"/>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71" name="Shape 271"/>
          <p:cNvSpPr txBox="1">
            <a:spLocks noGrp="1"/>
          </p:cNvSpPr>
          <p:nvPr>
            <p:ph type="body" idx="1"/>
          </p:nvPr>
        </p:nvSpPr>
        <p:spPr>
          <a:xfrm>
            <a:off x="666912" y="4643518"/>
            <a:ext cx="5335269" cy="4399121"/>
          </a:xfrm>
          <a:prstGeom prst="rect">
            <a:avLst/>
          </a:prstGeom>
          <a:noFill/>
          <a:ln>
            <a:noFill/>
          </a:ln>
        </p:spPr>
        <p:txBody>
          <a:bodyPr lIns="91417" tIns="91417" rIns="91417" bIns="91417" anchor="t" anchorCtr="0">
            <a:noAutofit/>
          </a:bodyPr>
          <a:lstStyle/>
          <a:p>
            <a:pPr marL="228600" lvl="0" indent="-228600" algn="just">
              <a:buFont typeface="+mj-lt"/>
              <a:buAutoNum type="arabicPeriod"/>
            </a:pPr>
            <a:r>
              <a:rPr lang="en-GB" sz="1200" kern="1200" dirty="0" smtClean="0">
                <a:solidFill>
                  <a:schemeClr val="tx1"/>
                </a:solidFill>
                <a:effectLst/>
                <a:latin typeface="+mn-lt"/>
                <a:ea typeface="+mn-ea"/>
                <a:cs typeface="+mn-cs"/>
              </a:rPr>
              <a:t>Click through to reveal the order and sugar content of each drink </a:t>
            </a:r>
          </a:p>
          <a:p>
            <a:pPr marL="228600" lvl="0" indent="-228600" algn="just">
              <a:buFont typeface="+mj-lt"/>
              <a:buAutoNum type="arabicPeriod"/>
            </a:pPr>
            <a:r>
              <a:rPr lang="en-GB" sz="1200" kern="1200" dirty="0" smtClean="0">
                <a:solidFill>
                  <a:schemeClr val="tx1"/>
                </a:solidFill>
                <a:effectLst/>
                <a:latin typeface="+mn-lt"/>
                <a:ea typeface="+mn-ea"/>
                <a:cs typeface="+mn-cs"/>
              </a:rPr>
              <a:t>Spend a few minutes discussing the correct order with participants. Some questions they may wish to consider include:</a:t>
            </a:r>
          </a:p>
          <a:p>
            <a:pPr marL="742950" lvl="1" indent="-285750" algn="just">
              <a:buFont typeface="+mj-lt"/>
              <a:buAutoNum type="romanUcPeriod"/>
            </a:pPr>
            <a:r>
              <a:rPr lang="en-GB" sz="1200" kern="1200" dirty="0" smtClean="0">
                <a:solidFill>
                  <a:schemeClr val="tx1"/>
                </a:solidFill>
                <a:effectLst/>
                <a:latin typeface="+mn-lt"/>
                <a:ea typeface="+mn-ea"/>
                <a:cs typeface="+mn-cs"/>
              </a:rPr>
              <a:t>Do they find this order surprising? </a:t>
            </a:r>
          </a:p>
          <a:p>
            <a:pPr marL="742950" lvl="1" indent="-285750" algn="just">
              <a:buFont typeface="+mj-lt"/>
              <a:buAutoNum type="romanUcPeriod"/>
            </a:pPr>
            <a:r>
              <a:rPr lang="en-GB" sz="1200" kern="1200" dirty="0" smtClean="0">
                <a:solidFill>
                  <a:schemeClr val="tx1"/>
                </a:solidFill>
                <a:effectLst/>
                <a:latin typeface="+mn-lt"/>
                <a:ea typeface="+mn-ea"/>
                <a:cs typeface="+mn-cs"/>
              </a:rPr>
              <a:t>Are some or all of these products available in their school and do pupils often choose them?</a:t>
            </a:r>
          </a:p>
          <a:p>
            <a:pPr marL="742950" lvl="1" indent="-285750" algn="just">
              <a:buFont typeface="+mj-lt"/>
              <a:buAutoNum type="romanUcPeriod"/>
            </a:pPr>
            <a:r>
              <a:rPr lang="en-GB" sz="1200" kern="1200" dirty="0" smtClean="0">
                <a:solidFill>
                  <a:schemeClr val="tx1"/>
                </a:solidFill>
                <a:effectLst/>
                <a:latin typeface="+mn-lt"/>
                <a:ea typeface="+mn-ea"/>
                <a:cs typeface="+mn-cs"/>
              </a:rPr>
              <a:t>What more can they do to promote water as the ‘drink of choice’, as in the School Food Plan</a:t>
            </a:r>
          </a:p>
          <a:p>
            <a:pPr marL="285750" lvl="0" indent="-285750" algn="just">
              <a:buFont typeface="+mj-lt"/>
              <a:buAutoNum type="arabicPeriod"/>
            </a:pPr>
            <a:r>
              <a:rPr lang="en-GB" sz="1200" b="1" kern="1200" dirty="0" smtClean="0">
                <a:solidFill>
                  <a:schemeClr val="tx1"/>
                </a:solidFill>
                <a:effectLst/>
                <a:latin typeface="+mn-lt"/>
                <a:ea typeface="+mn-ea"/>
                <a:cs typeface="+mn-cs"/>
              </a:rPr>
              <a:t>NB: </a:t>
            </a:r>
            <a:r>
              <a:rPr lang="en-GB" sz="1200" b="0" kern="1200" dirty="0" smtClean="0">
                <a:solidFill>
                  <a:schemeClr val="tx1"/>
                </a:solidFill>
                <a:effectLst/>
                <a:latin typeface="+mn-lt"/>
                <a:ea typeface="+mn-ea"/>
                <a:cs typeface="+mn-cs"/>
              </a:rPr>
              <a:t>the values for each of these products were accurate as of the date listed at the bottom of the slide. To ensure accuracy these values should be checked periodically</a:t>
            </a:r>
          </a:p>
        </p:txBody>
      </p:sp>
    </p:spTree>
    <p:extLst>
      <p:ext uri="{BB962C8B-B14F-4D97-AF65-F5344CB8AC3E}">
        <p14:creationId xmlns:p14="http://schemas.microsoft.com/office/powerpoint/2010/main" val="21799186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just" defTabSz="914400" rtl="0" eaLnBrk="1" fontAlgn="auto" latinLnBrk="0" hangingPunct="1">
              <a:lnSpc>
                <a:spcPct val="100000"/>
              </a:lnSpc>
              <a:spcBef>
                <a:spcPts val="0"/>
              </a:spcBef>
              <a:spcAft>
                <a:spcPts val="0"/>
              </a:spcAft>
              <a:buClrTx/>
              <a:buSzTx/>
              <a:buFont typeface="+mj-lt"/>
              <a:buAutoNum type="arabicPeriod"/>
              <a:tabLst/>
              <a:defRPr/>
            </a:pPr>
            <a:r>
              <a:rPr lang="en-GB" sz="1200" kern="1200" dirty="0" smtClean="0">
                <a:solidFill>
                  <a:schemeClr val="tx1"/>
                </a:solidFill>
                <a:effectLst/>
                <a:latin typeface="+mn-lt"/>
                <a:ea typeface="+mn-ea"/>
                <a:cs typeface="+mn-cs"/>
              </a:rPr>
              <a:t>This is the slide to introduce the first section examining ‘why a good school food culture matters’</a:t>
            </a:r>
          </a:p>
          <a:p>
            <a:endParaRPr lang="en-GB" dirty="0">
              <a:latin typeface="Calibri (Body)"/>
            </a:endParaRPr>
          </a:p>
        </p:txBody>
      </p:sp>
      <p:sp>
        <p:nvSpPr>
          <p:cNvPr id="4" name="Slide Number Placeholder 3"/>
          <p:cNvSpPr>
            <a:spLocks noGrp="1"/>
          </p:cNvSpPr>
          <p:nvPr>
            <p:ph type="sldNum" sz="quarter" idx="10"/>
          </p:nvPr>
        </p:nvSpPr>
        <p:spPr/>
        <p:txBody>
          <a:bodyPr/>
          <a:lstStyle/>
          <a:p>
            <a:fld id="{CB077D60-D57E-43C2-908A-5D3D3EFD6360}" type="slidenum">
              <a:rPr lang="en-GB" smtClean="0"/>
              <a:t>6</a:t>
            </a:fld>
            <a:endParaRPr lang="en-GB"/>
          </a:p>
        </p:txBody>
      </p:sp>
    </p:spTree>
    <p:extLst>
      <p:ext uri="{BB962C8B-B14F-4D97-AF65-F5344CB8AC3E}">
        <p14:creationId xmlns:p14="http://schemas.microsoft.com/office/powerpoint/2010/main" val="20034892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2538" y="103188"/>
            <a:ext cx="4551362" cy="3413125"/>
          </a:xfrm>
        </p:spPr>
      </p:sp>
      <p:sp>
        <p:nvSpPr>
          <p:cNvPr id="3" name="Notes Placeholder 2"/>
          <p:cNvSpPr>
            <a:spLocks noGrp="1"/>
          </p:cNvSpPr>
          <p:nvPr>
            <p:ph type="body" idx="1"/>
          </p:nvPr>
        </p:nvSpPr>
        <p:spPr>
          <a:xfrm>
            <a:off x="0" y="3515710"/>
            <a:ext cx="6542689" cy="4399121"/>
          </a:xfrm>
        </p:spPr>
        <p:txBody>
          <a:bodyPr/>
          <a:lstStyle/>
          <a:p>
            <a:pPr marL="228600" lvl="0" indent="-228600" algn="just">
              <a:buFont typeface="+mj-lt"/>
              <a:buAutoNum type="arabicPeriod"/>
            </a:pPr>
            <a:r>
              <a:rPr lang="en-GB" sz="1000" kern="1200" dirty="0" smtClean="0">
                <a:solidFill>
                  <a:schemeClr val="tx1"/>
                </a:solidFill>
                <a:effectLst/>
                <a:latin typeface="+mn-lt"/>
                <a:ea typeface="+mn-ea"/>
                <a:cs typeface="+mn-cs"/>
              </a:rPr>
              <a:t>Set the scene and demonstrate the </a:t>
            </a:r>
            <a:r>
              <a:rPr lang="en-GB" sz="1000" b="1" kern="1200" dirty="0" smtClean="0">
                <a:solidFill>
                  <a:schemeClr val="tx1"/>
                </a:solidFill>
                <a:effectLst/>
                <a:latin typeface="+mn-lt"/>
                <a:ea typeface="+mn-ea"/>
                <a:cs typeface="+mn-cs"/>
              </a:rPr>
              <a:t>brilliant progress </a:t>
            </a:r>
            <a:r>
              <a:rPr lang="en-GB" sz="1000" kern="1200" dirty="0" smtClean="0">
                <a:solidFill>
                  <a:schemeClr val="tx1"/>
                </a:solidFill>
                <a:effectLst/>
                <a:latin typeface="+mn-lt"/>
                <a:ea typeface="+mn-ea"/>
                <a:cs typeface="+mn-cs"/>
              </a:rPr>
              <a:t>that has been achieved</a:t>
            </a:r>
            <a:r>
              <a:rPr lang="en-GB" sz="1000" b="1" kern="1200" dirty="0" smtClean="0">
                <a:solidFill>
                  <a:schemeClr val="tx1"/>
                </a:solidFill>
                <a:effectLst/>
                <a:latin typeface="+mn-lt"/>
                <a:ea typeface="+mn-ea"/>
                <a:cs typeface="+mn-cs"/>
              </a:rPr>
              <a:t> nationally over the last few years to improve the food culture across all schools.</a:t>
            </a:r>
            <a:r>
              <a:rPr lang="en-GB" sz="1000" kern="1200" dirty="0" smtClean="0">
                <a:solidFill>
                  <a:schemeClr val="tx1"/>
                </a:solidFill>
                <a:effectLst/>
                <a:latin typeface="+mn-lt"/>
                <a:ea typeface="+mn-ea"/>
                <a:cs typeface="+mn-cs"/>
              </a:rPr>
              <a:t> Mention that there is a growing </a:t>
            </a:r>
            <a:r>
              <a:rPr lang="en-GB" sz="1000" b="1" kern="1200" dirty="0" smtClean="0">
                <a:solidFill>
                  <a:schemeClr val="tx1"/>
                </a:solidFill>
                <a:effectLst/>
                <a:latin typeface="+mn-lt"/>
                <a:ea typeface="+mn-ea"/>
                <a:cs typeface="+mn-cs"/>
              </a:rPr>
              <a:t>political recognition </a:t>
            </a:r>
            <a:r>
              <a:rPr lang="en-GB" sz="1000" kern="1200" dirty="0" smtClean="0">
                <a:solidFill>
                  <a:schemeClr val="tx1"/>
                </a:solidFill>
                <a:effectLst/>
                <a:latin typeface="+mn-lt"/>
                <a:ea typeface="+mn-ea"/>
                <a:cs typeface="+mn-cs"/>
              </a:rPr>
              <a:t>for the importance of </a:t>
            </a:r>
            <a:r>
              <a:rPr lang="en-GB" sz="1000" b="1" kern="1200" dirty="0" smtClean="0">
                <a:solidFill>
                  <a:schemeClr val="tx1"/>
                </a:solidFill>
                <a:effectLst/>
                <a:latin typeface="+mn-lt"/>
                <a:ea typeface="+mn-ea"/>
                <a:cs typeface="+mn-cs"/>
              </a:rPr>
              <a:t>school food culture in improving pupil health, wellbeing and attainment </a:t>
            </a:r>
            <a:r>
              <a:rPr lang="en-GB" sz="1000" kern="1200" dirty="0" smtClean="0">
                <a:solidFill>
                  <a:schemeClr val="tx1"/>
                </a:solidFill>
                <a:effectLst/>
                <a:latin typeface="+mn-lt"/>
                <a:ea typeface="+mn-ea"/>
                <a:cs typeface="+mn-cs"/>
              </a:rPr>
              <a:t>– mention the government’s </a:t>
            </a:r>
            <a:r>
              <a:rPr lang="en-GB" sz="1000" b="1" kern="1200" dirty="0" smtClean="0">
                <a:solidFill>
                  <a:schemeClr val="tx1"/>
                </a:solidFill>
                <a:effectLst/>
                <a:latin typeface="+mn-lt"/>
                <a:ea typeface="+mn-ea"/>
                <a:cs typeface="+mn-cs"/>
              </a:rPr>
              <a:t>child obesity strategy</a:t>
            </a:r>
            <a:r>
              <a:rPr lang="en-GB" sz="1000" kern="1200" dirty="0" smtClean="0">
                <a:solidFill>
                  <a:schemeClr val="tx1"/>
                </a:solidFill>
                <a:effectLst/>
                <a:latin typeface="+mn-lt"/>
                <a:ea typeface="+mn-ea"/>
                <a:cs typeface="+mn-cs"/>
              </a:rPr>
              <a:t> (due to be launched in 2016).</a:t>
            </a:r>
          </a:p>
          <a:p>
            <a:pPr marL="228600" lvl="0" indent="-228600" algn="just">
              <a:buFont typeface="+mj-lt"/>
              <a:buAutoNum type="arabicPeriod"/>
            </a:pPr>
            <a:r>
              <a:rPr lang="en-GB" sz="1000" kern="1200" dirty="0" smtClean="0">
                <a:solidFill>
                  <a:schemeClr val="tx1"/>
                </a:solidFill>
                <a:effectLst/>
                <a:latin typeface="+mn-lt"/>
                <a:ea typeface="+mn-ea"/>
                <a:cs typeface="+mn-cs"/>
              </a:rPr>
              <a:t>There is also a focus on food culture as a means of </a:t>
            </a:r>
            <a:r>
              <a:rPr lang="en-GB" sz="1000" b="1" kern="1200" dirty="0" smtClean="0">
                <a:solidFill>
                  <a:schemeClr val="tx1"/>
                </a:solidFill>
                <a:effectLst/>
                <a:latin typeface="+mn-lt"/>
                <a:ea typeface="+mn-ea"/>
                <a:cs typeface="+mn-cs"/>
              </a:rPr>
              <a:t>wider character development</a:t>
            </a:r>
            <a:r>
              <a:rPr lang="en-GB" sz="1000" kern="1200" dirty="0" smtClean="0">
                <a:solidFill>
                  <a:schemeClr val="tx1"/>
                </a:solidFill>
                <a:effectLst/>
                <a:latin typeface="+mn-lt"/>
                <a:ea typeface="+mn-ea"/>
                <a:cs typeface="+mn-cs"/>
              </a:rPr>
              <a:t>, e.g. healthy social engagement during lunchtimes as a vital means of developing pupil confidence and resilience. </a:t>
            </a:r>
          </a:p>
          <a:p>
            <a:pPr marL="228600" lvl="0" indent="-228600" algn="just">
              <a:buFont typeface="+mj-lt"/>
              <a:buAutoNum type="arabicPeriod"/>
            </a:pPr>
            <a:r>
              <a:rPr lang="en-GB" sz="1000" b="1" kern="1200" dirty="0" smtClean="0">
                <a:solidFill>
                  <a:schemeClr val="tx1"/>
                </a:solidFill>
                <a:effectLst/>
                <a:latin typeface="+mn-lt"/>
                <a:ea typeface="+mn-ea"/>
                <a:cs typeface="+mn-cs"/>
              </a:rPr>
              <a:t>Highlight some of the key actions from the School Food Plan </a:t>
            </a:r>
            <a:r>
              <a:rPr lang="en-GB" sz="1000" kern="1200" dirty="0" smtClean="0">
                <a:solidFill>
                  <a:schemeClr val="tx1"/>
                </a:solidFill>
                <a:effectLst/>
                <a:latin typeface="+mn-lt"/>
                <a:ea typeface="+mn-ea"/>
                <a:cs typeface="+mn-cs"/>
              </a:rPr>
              <a:t>(refer to supporting documentation, listed below, as required)</a:t>
            </a:r>
          </a:p>
          <a:p>
            <a:pPr marL="742950" lvl="1" indent="-285750" algn="just">
              <a:buFont typeface="+mj-lt"/>
              <a:buAutoNum type="romanUcPeriod"/>
            </a:pPr>
            <a:r>
              <a:rPr lang="en-GB" sz="1000" b="1" kern="1200" dirty="0" smtClean="0">
                <a:solidFill>
                  <a:schemeClr val="tx1"/>
                </a:solidFill>
                <a:effectLst/>
                <a:latin typeface="+mn-lt"/>
                <a:ea typeface="+mn-ea"/>
                <a:cs typeface="+mn-cs"/>
              </a:rPr>
              <a:t>Universal Infant Free School Meals (UIFSM)</a:t>
            </a:r>
          </a:p>
          <a:p>
            <a:pPr marL="1200150" lvl="2" indent="-285750" algn="just">
              <a:buFont typeface="+mj-lt"/>
              <a:buAutoNum type="alphaLcPeriod"/>
            </a:pPr>
            <a:r>
              <a:rPr lang="en-GB" sz="1000" kern="1200" dirty="0" smtClean="0">
                <a:solidFill>
                  <a:schemeClr val="tx1"/>
                </a:solidFill>
                <a:effectLst/>
                <a:latin typeface="+mn-lt"/>
                <a:ea typeface="+mn-ea"/>
                <a:cs typeface="+mn-cs"/>
              </a:rPr>
              <a:t>Provided for all children from reception to year 2, irrespective of free school meal entitlement. </a:t>
            </a:r>
          </a:p>
          <a:p>
            <a:pPr marL="1200150" lvl="2" indent="-285750" algn="just">
              <a:buFont typeface="+mj-lt"/>
              <a:buAutoNum type="alphaLcPeriod"/>
            </a:pPr>
            <a:r>
              <a:rPr lang="en-GB" sz="1000" kern="1200" dirty="0" smtClean="0">
                <a:solidFill>
                  <a:schemeClr val="tx1"/>
                </a:solidFill>
                <a:effectLst/>
                <a:latin typeface="+mn-lt"/>
                <a:ea typeface="+mn-ea"/>
                <a:cs typeface="+mn-cs"/>
              </a:rPr>
              <a:t>Schools have risen to the challenge magnificently to deliver UIFSM nationally from September 2014 and there was a commitment to sustain the policy in the November 2015 Comprehensive Spending Review</a:t>
            </a:r>
          </a:p>
          <a:p>
            <a:pPr marL="1200150" lvl="2" indent="-285750" algn="just">
              <a:buFont typeface="+mj-lt"/>
              <a:buAutoNum type="alphaLcPeriod"/>
            </a:pPr>
            <a:r>
              <a:rPr lang="en-GB" sz="1000" kern="1200" dirty="0" smtClean="0">
                <a:solidFill>
                  <a:schemeClr val="tx1"/>
                </a:solidFill>
                <a:effectLst/>
                <a:latin typeface="+mn-lt"/>
                <a:ea typeface="+mn-ea"/>
                <a:cs typeface="+mn-cs"/>
              </a:rPr>
              <a:t>The policy produces a range of benefits (see the links below) </a:t>
            </a:r>
          </a:p>
          <a:p>
            <a:pPr marL="742950" lvl="1" indent="-285750" algn="just">
              <a:buFont typeface="+mj-lt"/>
              <a:buAutoNum type="romanUcPeriod"/>
            </a:pPr>
            <a:r>
              <a:rPr lang="en-GB" sz="1000" b="1" kern="1200" dirty="0" smtClean="0">
                <a:solidFill>
                  <a:schemeClr val="tx1"/>
                </a:solidFill>
                <a:effectLst/>
                <a:latin typeface="+mn-lt"/>
                <a:ea typeface="+mn-ea"/>
                <a:cs typeface="+mn-cs"/>
              </a:rPr>
              <a:t>Ofsted Inspection Framework</a:t>
            </a:r>
          </a:p>
          <a:p>
            <a:pPr marL="1200150" lvl="2" indent="-285750" algn="just">
              <a:buFont typeface="+mj-lt"/>
              <a:buAutoNum type="alphaLcPeriod"/>
            </a:pPr>
            <a:r>
              <a:rPr lang="en-GB" sz="1000" kern="1200" dirty="0" smtClean="0">
                <a:solidFill>
                  <a:schemeClr val="tx1"/>
                </a:solidFill>
                <a:effectLst/>
                <a:latin typeface="+mn-lt"/>
                <a:ea typeface="+mn-ea"/>
                <a:cs typeface="+mn-cs"/>
              </a:rPr>
              <a:t>In the new Ofsted inspection framework inspectors will be looking at the extent to which schools are successfully supporting pupils to gain “</a:t>
            </a:r>
            <a:r>
              <a:rPr lang="en-GB" sz="1000" b="1" kern="1200" dirty="0" smtClean="0">
                <a:solidFill>
                  <a:schemeClr val="tx1"/>
                </a:solidFill>
                <a:effectLst/>
                <a:latin typeface="+mn-lt"/>
                <a:ea typeface="+mn-ea"/>
                <a:cs typeface="+mn-cs"/>
              </a:rPr>
              <a:t>knowledge of how to keep themselves healthy</a:t>
            </a:r>
            <a:r>
              <a:rPr lang="en-GB" sz="1000" kern="1200" dirty="0" smtClean="0">
                <a:solidFill>
                  <a:schemeClr val="tx1"/>
                </a:solidFill>
                <a:effectLst/>
                <a:latin typeface="+mn-lt"/>
                <a:ea typeface="+mn-ea"/>
                <a:cs typeface="+mn-cs"/>
              </a:rPr>
              <a:t>” and “</a:t>
            </a:r>
            <a:r>
              <a:rPr lang="en-GB" sz="1000" b="1" kern="1200" dirty="0" smtClean="0">
                <a:solidFill>
                  <a:schemeClr val="tx1"/>
                </a:solidFill>
                <a:effectLst/>
                <a:latin typeface="+mn-lt"/>
                <a:ea typeface="+mn-ea"/>
                <a:cs typeface="+mn-cs"/>
              </a:rPr>
              <a:t>make informed choices about healthy eating, [and] fitness</a:t>
            </a:r>
            <a:r>
              <a:rPr lang="en-GB" sz="1000" kern="1200" dirty="0" smtClean="0">
                <a:solidFill>
                  <a:schemeClr val="tx1"/>
                </a:solidFill>
                <a:effectLst/>
                <a:latin typeface="+mn-lt"/>
                <a:ea typeface="+mn-ea"/>
                <a:cs typeface="+mn-cs"/>
              </a:rPr>
              <a:t>” throughout their entire inspection.</a:t>
            </a:r>
          </a:p>
          <a:p>
            <a:pPr marL="1200150" lvl="2" indent="-285750" algn="just">
              <a:buFont typeface="+mj-lt"/>
              <a:buAutoNum type="alphaLcPeriod"/>
            </a:pPr>
            <a:r>
              <a:rPr lang="en-GB" sz="1000" kern="1200" dirty="0" smtClean="0">
                <a:solidFill>
                  <a:schemeClr val="tx1"/>
                </a:solidFill>
                <a:effectLst/>
                <a:latin typeface="+mn-lt"/>
                <a:ea typeface="+mn-ea"/>
                <a:cs typeface="+mn-cs"/>
              </a:rPr>
              <a:t>Inspectors were made aware of the School Food Plan and associated resources in the December 2015 School Inspection update (pages 9 and 10 – see the link below)</a:t>
            </a:r>
          </a:p>
          <a:p>
            <a:pPr marL="742950" lvl="1" indent="-285750" algn="just">
              <a:buFont typeface="+mj-lt"/>
              <a:buAutoNum type="romanUcPeriod"/>
            </a:pPr>
            <a:r>
              <a:rPr lang="en-GB" sz="1000" b="1" kern="1200" dirty="0" smtClean="0">
                <a:solidFill>
                  <a:schemeClr val="tx1"/>
                </a:solidFill>
                <a:effectLst/>
                <a:latin typeface="+mn-lt"/>
                <a:ea typeface="+mn-ea"/>
                <a:cs typeface="+mn-cs"/>
              </a:rPr>
              <a:t>Cooking on the curriculum</a:t>
            </a:r>
            <a:endParaRPr lang="en-GB" sz="1000" b="0" kern="1200" dirty="0" smtClean="0">
              <a:solidFill>
                <a:schemeClr val="tx1"/>
              </a:solidFill>
              <a:effectLst/>
              <a:latin typeface="+mn-lt"/>
              <a:ea typeface="+mn-ea"/>
              <a:cs typeface="+mn-cs"/>
            </a:endParaRPr>
          </a:p>
          <a:p>
            <a:pPr marL="1200150" lvl="2" indent="-285750" algn="just">
              <a:buFont typeface="+mj-lt"/>
              <a:buAutoNum type="alphaLcPeriod"/>
            </a:pPr>
            <a:r>
              <a:rPr lang="en-GB" sz="1000" kern="1200" dirty="0" smtClean="0">
                <a:solidFill>
                  <a:schemeClr val="tx1"/>
                </a:solidFill>
                <a:effectLst/>
                <a:latin typeface="+mn-lt"/>
                <a:ea typeface="+mn-ea"/>
                <a:cs typeface="+mn-cs"/>
              </a:rPr>
              <a:t>All students from 5-14 </a:t>
            </a:r>
            <a:r>
              <a:rPr lang="en-GB" sz="1000" b="1" kern="1200" dirty="0" smtClean="0">
                <a:solidFill>
                  <a:schemeClr val="tx1"/>
                </a:solidFill>
                <a:effectLst/>
                <a:latin typeface="+mn-lt"/>
                <a:ea typeface="+mn-ea"/>
                <a:cs typeface="+mn-cs"/>
              </a:rPr>
              <a:t>must be taught </a:t>
            </a:r>
            <a:r>
              <a:rPr lang="en-GB" sz="1000" kern="1200" dirty="0" smtClean="0">
                <a:solidFill>
                  <a:schemeClr val="tx1"/>
                </a:solidFill>
                <a:effectLst/>
                <a:latin typeface="+mn-lt"/>
                <a:ea typeface="+mn-ea"/>
                <a:cs typeface="+mn-cs"/>
              </a:rPr>
              <a:t>practical cooking skills. </a:t>
            </a:r>
          </a:p>
          <a:p>
            <a:pPr marL="1200150" lvl="2" indent="-285750" algn="just">
              <a:buFont typeface="+mj-lt"/>
              <a:buAutoNum type="alphaLcPeriod"/>
            </a:pPr>
            <a:r>
              <a:rPr lang="en-GB" sz="1000" kern="1200" dirty="0" smtClean="0">
                <a:solidFill>
                  <a:schemeClr val="tx1"/>
                </a:solidFill>
                <a:effectLst/>
                <a:latin typeface="+mn-lt"/>
                <a:ea typeface="+mn-ea"/>
                <a:cs typeface="+mn-cs"/>
              </a:rPr>
              <a:t>Refer any participants who are teaching cooking skills to the ‘additional resources and further reading’ handout for further support. </a:t>
            </a:r>
          </a:p>
          <a:p>
            <a:pPr marL="742950" lvl="1" indent="-285750" algn="just">
              <a:buFont typeface="+mj-lt"/>
              <a:buAutoNum type="romanUcPeriod"/>
            </a:pPr>
            <a:r>
              <a:rPr lang="en-GB" sz="1000" b="1" kern="1200" dirty="0" smtClean="0">
                <a:solidFill>
                  <a:schemeClr val="tx1"/>
                </a:solidFill>
                <a:effectLst/>
                <a:latin typeface="+mn-lt"/>
                <a:ea typeface="+mn-ea"/>
                <a:cs typeface="+mn-cs"/>
              </a:rPr>
              <a:t>Food-based Standards </a:t>
            </a:r>
            <a:r>
              <a:rPr lang="en-GB" sz="1000" kern="1200" dirty="0" smtClean="0">
                <a:solidFill>
                  <a:schemeClr val="tx1"/>
                </a:solidFill>
                <a:effectLst/>
                <a:latin typeface="+mn-lt"/>
                <a:ea typeface="+mn-ea"/>
                <a:cs typeface="+mn-cs"/>
              </a:rPr>
              <a:t>– further information is available on slide 17</a:t>
            </a:r>
          </a:p>
          <a:p>
            <a:pPr algn="just"/>
            <a:r>
              <a:rPr lang="en-GB" sz="1000" b="1" kern="1200" dirty="0" smtClean="0">
                <a:solidFill>
                  <a:schemeClr val="tx1"/>
                </a:solidFill>
                <a:effectLst/>
                <a:latin typeface="+mn-lt"/>
                <a:ea typeface="+mn-ea"/>
                <a:cs typeface="+mn-cs"/>
              </a:rPr>
              <a:t> </a:t>
            </a:r>
            <a:endParaRPr lang="en-GB" sz="1000" kern="1200" dirty="0" smtClean="0">
              <a:solidFill>
                <a:schemeClr val="tx1"/>
              </a:solidFill>
              <a:effectLst/>
              <a:latin typeface="+mn-lt"/>
              <a:ea typeface="+mn-ea"/>
              <a:cs typeface="+mn-cs"/>
            </a:endParaRPr>
          </a:p>
          <a:p>
            <a:pPr algn="just"/>
            <a:r>
              <a:rPr lang="en-GB" sz="1000" b="1" kern="1200" dirty="0" smtClean="0">
                <a:solidFill>
                  <a:schemeClr val="tx1"/>
                </a:solidFill>
                <a:effectLst/>
                <a:latin typeface="+mn-lt"/>
                <a:ea typeface="+mn-ea"/>
                <a:cs typeface="+mn-cs"/>
              </a:rPr>
              <a:t>Supporting documents for this slide:</a:t>
            </a:r>
            <a:endParaRPr lang="en-GB" sz="1000" kern="1200" dirty="0" smtClean="0">
              <a:solidFill>
                <a:schemeClr val="tx1"/>
              </a:solidFill>
              <a:effectLst/>
              <a:latin typeface="+mn-lt"/>
              <a:ea typeface="+mn-ea"/>
              <a:cs typeface="+mn-cs"/>
            </a:endParaRPr>
          </a:p>
          <a:p>
            <a:pPr marL="228600" lvl="0" indent="-228600" algn="just">
              <a:buFont typeface="+mj-lt"/>
              <a:buAutoNum type="arabicPeriod"/>
            </a:pPr>
            <a:r>
              <a:rPr lang="en-GB" sz="1000" kern="1200" dirty="0" smtClean="0">
                <a:solidFill>
                  <a:schemeClr val="tx1"/>
                </a:solidFill>
                <a:effectLst/>
                <a:latin typeface="+mn-lt"/>
                <a:ea typeface="+mn-ea"/>
                <a:cs typeface="+mn-cs"/>
              </a:rPr>
              <a:t>Head-teacher’s checklist</a:t>
            </a:r>
          </a:p>
          <a:p>
            <a:pPr marL="228600" lvl="0" indent="-228600" algn="just">
              <a:buFont typeface="+mj-lt"/>
              <a:buAutoNum type="arabicPeriod"/>
            </a:pPr>
            <a:r>
              <a:rPr lang="en-GB" sz="1000" kern="1200" dirty="0" smtClean="0">
                <a:solidFill>
                  <a:schemeClr val="tx1"/>
                </a:solidFill>
                <a:effectLst/>
                <a:latin typeface="+mn-lt"/>
                <a:ea typeface="+mn-ea"/>
                <a:cs typeface="+mn-cs"/>
              </a:rPr>
              <a:t>Ofsted guidance and announcement around new inspection framework </a:t>
            </a:r>
          </a:p>
          <a:p>
            <a:pPr marL="228600" lvl="0" indent="-228600" algn="just">
              <a:buFont typeface="+mj-lt"/>
              <a:buAutoNum type="arabicPeriod"/>
            </a:pPr>
            <a:r>
              <a:rPr lang="en-GB" sz="1000" kern="1200" dirty="0" smtClean="0">
                <a:solidFill>
                  <a:schemeClr val="tx1"/>
                </a:solidFill>
                <a:effectLst/>
                <a:latin typeface="+mn-lt"/>
                <a:ea typeface="+mn-ea"/>
                <a:cs typeface="+mn-cs"/>
              </a:rPr>
              <a:t>School Food Standards A3 poster and guidance</a:t>
            </a:r>
          </a:p>
          <a:p>
            <a:pPr marL="228600" lvl="0" indent="-228600" algn="just">
              <a:buFont typeface="+mj-lt"/>
              <a:buAutoNum type="arabicPeriod"/>
            </a:pPr>
            <a:r>
              <a:rPr lang="en-GB" sz="1000" kern="1200" dirty="0" smtClean="0">
                <a:solidFill>
                  <a:schemeClr val="tx1"/>
                </a:solidFill>
                <a:effectLst/>
                <a:latin typeface="+mn-lt"/>
                <a:ea typeface="+mn-ea"/>
                <a:cs typeface="+mn-cs"/>
              </a:rPr>
              <a:t>New guidance for school governors</a:t>
            </a:r>
          </a:p>
          <a:p>
            <a:pPr algn="just"/>
            <a:r>
              <a:rPr lang="en-GB" sz="1000" kern="1200" dirty="0" smtClean="0">
                <a:solidFill>
                  <a:schemeClr val="tx1"/>
                </a:solidFill>
                <a:effectLst/>
                <a:latin typeface="+mn-lt"/>
                <a:ea typeface="+mn-ea"/>
                <a:cs typeface="+mn-cs"/>
              </a:rPr>
              <a:t> </a:t>
            </a:r>
          </a:p>
          <a:p>
            <a:r>
              <a:rPr lang="en-GB" sz="1000" b="1" kern="1200" dirty="0" smtClean="0">
                <a:solidFill>
                  <a:schemeClr val="tx1"/>
                </a:solidFill>
                <a:effectLst/>
                <a:latin typeface="+mn-lt"/>
                <a:ea typeface="+mn-ea"/>
                <a:cs typeface="+mn-cs"/>
              </a:rPr>
              <a:t>Sources and further information: </a:t>
            </a:r>
            <a:endParaRPr lang="en-GB" sz="1000" kern="1200" dirty="0" smtClean="0">
              <a:solidFill>
                <a:schemeClr val="tx1"/>
              </a:solidFill>
              <a:effectLst/>
              <a:latin typeface="+mn-lt"/>
              <a:ea typeface="+mn-ea"/>
              <a:cs typeface="+mn-cs"/>
            </a:endParaRPr>
          </a:p>
          <a:p>
            <a:pPr marL="228600" lvl="0" indent="-228600">
              <a:buFont typeface="+mj-lt"/>
              <a:buAutoNum type="arabicPeriod"/>
            </a:pPr>
            <a:r>
              <a:rPr lang="en-GB" sz="1000" kern="1200" dirty="0" smtClean="0">
                <a:solidFill>
                  <a:schemeClr val="tx1"/>
                </a:solidFill>
                <a:effectLst/>
                <a:latin typeface="+mn-lt"/>
                <a:ea typeface="+mn-ea"/>
                <a:cs typeface="+mn-cs"/>
              </a:rPr>
              <a:t>School Food Plan - </a:t>
            </a:r>
            <a:r>
              <a:rPr lang="en-GB" sz="1000" u="sng" kern="1200" dirty="0" smtClean="0">
                <a:solidFill>
                  <a:schemeClr val="tx1"/>
                </a:solidFill>
                <a:effectLst/>
                <a:latin typeface="+mn-lt"/>
                <a:ea typeface="+mn-ea"/>
                <a:cs typeface="+mn-cs"/>
                <a:hlinkClick r:id="rId3"/>
              </a:rPr>
              <a:t>http://www.schoolfoodplan.com/the-plan/</a:t>
            </a:r>
            <a:r>
              <a:rPr lang="en-GB" sz="1000" kern="1200" dirty="0" smtClean="0">
                <a:solidFill>
                  <a:schemeClr val="tx1"/>
                </a:solidFill>
                <a:effectLst/>
                <a:latin typeface="+mn-lt"/>
                <a:ea typeface="+mn-ea"/>
                <a:cs typeface="+mn-cs"/>
              </a:rPr>
              <a:t>   </a:t>
            </a:r>
          </a:p>
          <a:p>
            <a:pPr marL="228600" lvl="0" indent="-228600">
              <a:buFont typeface="+mj-lt"/>
              <a:buAutoNum type="arabicPeriod"/>
            </a:pPr>
            <a:r>
              <a:rPr lang="en-GB" sz="1000" kern="1200" dirty="0" smtClean="0">
                <a:solidFill>
                  <a:schemeClr val="tx1"/>
                </a:solidFill>
                <a:effectLst/>
                <a:latin typeface="+mn-lt"/>
                <a:ea typeface="+mn-ea"/>
                <a:cs typeface="+mn-cs"/>
              </a:rPr>
              <a:t>Universal Infant Free School Meals - </a:t>
            </a:r>
            <a:r>
              <a:rPr lang="en-US" sz="1000" u="sng" kern="1200" dirty="0" smtClean="0">
                <a:solidFill>
                  <a:schemeClr val="tx1"/>
                </a:solidFill>
                <a:effectLst/>
                <a:latin typeface="+mn-lt"/>
                <a:ea typeface="+mn-ea"/>
                <a:cs typeface="+mn-cs"/>
                <a:hlinkClick r:id="rId4"/>
              </a:rPr>
              <a:t>http://bit.ly/1TzXxtV</a:t>
            </a:r>
            <a:r>
              <a:rPr lang="en-US" sz="1000" kern="1200" dirty="0" smtClean="0">
                <a:solidFill>
                  <a:schemeClr val="tx1"/>
                </a:solidFill>
                <a:effectLst/>
                <a:latin typeface="+mn-lt"/>
                <a:ea typeface="+mn-ea"/>
                <a:cs typeface="+mn-cs"/>
              </a:rPr>
              <a:t> </a:t>
            </a:r>
            <a:r>
              <a:rPr lang="en-GB" sz="1000" kern="1200" dirty="0" smtClean="0">
                <a:solidFill>
                  <a:schemeClr val="tx1"/>
                </a:solidFill>
                <a:effectLst/>
                <a:latin typeface="+mn-lt"/>
                <a:ea typeface="+mn-ea"/>
                <a:cs typeface="+mn-cs"/>
              </a:rPr>
              <a:t>and </a:t>
            </a:r>
            <a:r>
              <a:rPr lang="en-GB" sz="1000" u="sng" kern="1200" dirty="0" smtClean="0">
                <a:solidFill>
                  <a:schemeClr val="tx1"/>
                </a:solidFill>
                <a:effectLst/>
                <a:latin typeface="+mn-lt"/>
                <a:ea typeface="+mn-ea"/>
                <a:cs typeface="+mn-cs"/>
                <a:hlinkClick r:id="rId5"/>
              </a:rPr>
              <a:t>http://bit.ly/1wg5qbs</a:t>
            </a:r>
            <a:r>
              <a:rPr lang="en-US" sz="1000" kern="1200" dirty="0" smtClean="0">
                <a:solidFill>
                  <a:schemeClr val="tx1"/>
                </a:solidFill>
                <a:effectLst/>
                <a:latin typeface="+mn-lt"/>
                <a:ea typeface="+mn-ea"/>
                <a:cs typeface="+mn-cs"/>
              </a:rPr>
              <a:t> </a:t>
            </a:r>
            <a:endParaRPr lang="en-GB" sz="1000" kern="1200" dirty="0" smtClean="0">
              <a:solidFill>
                <a:schemeClr val="tx1"/>
              </a:solidFill>
              <a:effectLst/>
              <a:latin typeface="+mn-lt"/>
              <a:ea typeface="+mn-ea"/>
              <a:cs typeface="+mn-cs"/>
            </a:endParaRPr>
          </a:p>
          <a:p>
            <a:pPr marL="228600" lvl="0" indent="-228600">
              <a:buFont typeface="+mj-lt"/>
              <a:buAutoNum type="arabicPeriod"/>
            </a:pPr>
            <a:r>
              <a:rPr lang="en-GB" sz="1000" kern="1200" dirty="0" smtClean="0">
                <a:solidFill>
                  <a:schemeClr val="tx1"/>
                </a:solidFill>
                <a:effectLst/>
                <a:latin typeface="+mn-lt"/>
                <a:ea typeface="+mn-ea"/>
                <a:cs typeface="+mn-cs"/>
              </a:rPr>
              <a:t>Ofsted Inspection Guidance - </a:t>
            </a:r>
            <a:r>
              <a:rPr lang="en-GB" sz="1000" u="sng" kern="1200" dirty="0" smtClean="0">
                <a:solidFill>
                  <a:schemeClr val="tx1"/>
                </a:solidFill>
                <a:effectLst/>
                <a:latin typeface="+mn-lt"/>
                <a:ea typeface="+mn-ea"/>
                <a:cs typeface="+mn-cs"/>
                <a:hlinkClick r:id="rId6"/>
              </a:rPr>
              <a:t>http://www.schoolfoodplan.com/actions/ofsted/</a:t>
            </a:r>
            <a:r>
              <a:rPr lang="en-GB" sz="1000" kern="1200" dirty="0" smtClean="0">
                <a:solidFill>
                  <a:schemeClr val="tx1"/>
                </a:solidFill>
                <a:effectLst/>
                <a:latin typeface="+mn-lt"/>
                <a:ea typeface="+mn-ea"/>
                <a:cs typeface="+mn-cs"/>
              </a:rPr>
              <a:t> and Ofsted Inspectors Update - </a:t>
            </a:r>
            <a:r>
              <a:rPr lang="en-GB" sz="1000" u="sng" kern="1200" dirty="0" smtClean="0">
                <a:solidFill>
                  <a:schemeClr val="tx1"/>
                </a:solidFill>
                <a:effectLst/>
                <a:latin typeface="+mn-lt"/>
                <a:ea typeface="+mn-ea"/>
                <a:cs typeface="+mn-cs"/>
                <a:hlinkClick r:id="rId7"/>
              </a:rPr>
              <a:t>http://bit.ly/1UqiPH1</a:t>
            </a:r>
            <a:r>
              <a:rPr lang="en-GB" sz="1000" kern="1200" dirty="0" smtClean="0">
                <a:solidFill>
                  <a:schemeClr val="tx1"/>
                </a:solidFill>
                <a:effectLst/>
                <a:latin typeface="+mn-lt"/>
                <a:ea typeface="+mn-ea"/>
                <a:cs typeface="+mn-cs"/>
              </a:rPr>
              <a:t> </a:t>
            </a:r>
          </a:p>
          <a:p>
            <a:pPr marL="228600" lvl="0" indent="-228600">
              <a:buFont typeface="+mj-lt"/>
              <a:buAutoNum type="arabicPeriod"/>
            </a:pPr>
            <a:r>
              <a:rPr lang="en-GB" sz="1000" kern="1200" dirty="0" smtClean="0">
                <a:solidFill>
                  <a:schemeClr val="tx1"/>
                </a:solidFill>
                <a:effectLst/>
                <a:latin typeface="+mn-lt"/>
                <a:ea typeface="+mn-ea"/>
                <a:cs typeface="+mn-cs"/>
              </a:rPr>
              <a:t>Cooking in the curriculum - </a:t>
            </a:r>
            <a:r>
              <a:rPr lang="en-US" sz="1000" u="sng" kern="1200" dirty="0" smtClean="0">
                <a:solidFill>
                  <a:schemeClr val="tx1"/>
                </a:solidFill>
                <a:effectLst/>
                <a:latin typeface="+mn-lt"/>
                <a:ea typeface="+mn-ea"/>
                <a:cs typeface="+mn-cs"/>
                <a:hlinkClick r:id="rId8"/>
              </a:rPr>
              <a:t>http://bit.ly/1QJNfVy</a:t>
            </a:r>
            <a:r>
              <a:rPr lang="en-US" sz="1000" kern="1200" dirty="0" smtClean="0">
                <a:solidFill>
                  <a:schemeClr val="tx1"/>
                </a:solidFill>
                <a:effectLst/>
                <a:latin typeface="+mn-lt"/>
                <a:ea typeface="+mn-ea"/>
                <a:cs typeface="+mn-cs"/>
              </a:rPr>
              <a:t> </a:t>
            </a:r>
            <a:endParaRPr lang="en-GB" sz="1000" kern="1200" dirty="0" smtClean="0">
              <a:solidFill>
                <a:schemeClr val="tx1"/>
              </a:solidFill>
              <a:effectLst/>
              <a:latin typeface="+mn-lt"/>
              <a:ea typeface="+mn-ea"/>
              <a:cs typeface="+mn-cs"/>
            </a:endParaRPr>
          </a:p>
          <a:p>
            <a:pPr marL="228600" lvl="0" indent="-228600">
              <a:buFont typeface="+mj-lt"/>
              <a:buAutoNum type="arabicPeriod"/>
            </a:pPr>
            <a:r>
              <a:rPr lang="en-GB" sz="1000" kern="1200" dirty="0" smtClean="0">
                <a:solidFill>
                  <a:schemeClr val="tx1"/>
                </a:solidFill>
                <a:effectLst/>
                <a:latin typeface="+mn-lt"/>
                <a:ea typeface="+mn-ea"/>
                <a:cs typeface="+mn-cs"/>
              </a:rPr>
              <a:t>School Food Standards - </a:t>
            </a:r>
            <a:r>
              <a:rPr lang="en-US" sz="1000" u="sng" kern="1200" dirty="0" smtClean="0">
                <a:solidFill>
                  <a:schemeClr val="tx1"/>
                </a:solidFill>
                <a:effectLst/>
                <a:latin typeface="+mn-lt"/>
                <a:ea typeface="+mn-ea"/>
                <a:cs typeface="+mn-cs"/>
                <a:hlinkClick r:id="rId9"/>
              </a:rPr>
              <a:t>http://bit.ly/1WbVz0G</a:t>
            </a:r>
            <a:endParaRPr lang="en-GB" sz="1000" u="none" kern="1200" dirty="0" smtClean="0">
              <a:solidFill>
                <a:schemeClr val="tx1"/>
              </a:solidFill>
              <a:effectLst/>
              <a:latin typeface="+mn-lt"/>
              <a:ea typeface="+mn-ea"/>
              <a:cs typeface="+mn-cs"/>
            </a:endParaRPr>
          </a:p>
          <a:p>
            <a:pPr marL="228600" lvl="0" indent="-228600">
              <a:buFont typeface="+mj-lt"/>
              <a:buAutoNum type="arabicPeriod"/>
            </a:pPr>
            <a:r>
              <a:rPr lang="en-GB" sz="1000" kern="1200" dirty="0" smtClean="0">
                <a:solidFill>
                  <a:schemeClr val="tx1"/>
                </a:solidFill>
                <a:effectLst/>
                <a:latin typeface="+mn-lt"/>
                <a:ea typeface="+mn-ea"/>
                <a:cs typeface="+mn-cs"/>
              </a:rPr>
              <a:t>Childhood Obesity Strategy – due for launch in 2016</a:t>
            </a:r>
          </a:p>
        </p:txBody>
      </p:sp>
      <p:sp>
        <p:nvSpPr>
          <p:cNvPr id="4" name="Slide Number Placeholder 3"/>
          <p:cNvSpPr>
            <a:spLocks noGrp="1"/>
          </p:cNvSpPr>
          <p:nvPr>
            <p:ph type="sldNum" sz="quarter" idx="10"/>
          </p:nvPr>
        </p:nvSpPr>
        <p:spPr/>
        <p:txBody>
          <a:bodyPr/>
          <a:lstStyle/>
          <a:p>
            <a:fld id="{CB077D60-D57E-43C2-908A-5D3D3EFD6360}" type="slidenum">
              <a:rPr lang="en-GB" smtClean="0"/>
              <a:t>7</a:t>
            </a:fld>
            <a:endParaRPr lang="en-GB"/>
          </a:p>
        </p:txBody>
      </p:sp>
    </p:spTree>
    <p:extLst>
      <p:ext uri="{BB962C8B-B14F-4D97-AF65-F5344CB8AC3E}">
        <p14:creationId xmlns:p14="http://schemas.microsoft.com/office/powerpoint/2010/main" val="31760590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lgn="just">
              <a:buFont typeface="+mj-lt"/>
              <a:buAutoNum type="arabicPeriod"/>
            </a:pPr>
            <a:r>
              <a:rPr lang="en-GB" sz="1200" kern="1200" dirty="0" smtClean="0">
                <a:solidFill>
                  <a:schemeClr val="tx1"/>
                </a:solidFill>
                <a:effectLst/>
                <a:latin typeface="+mn-lt"/>
                <a:ea typeface="+mn-ea"/>
                <a:cs typeface="+mn-cs"/>
              </a:rPr>
              <a:t>Now move on to review the scale of the problem. The slide shows the </a:t>
            </a:r>
            <a:r>
              <a:rPr lang="en-GB" sz="1200" b="1" kern="1200" dirty="0" smtClean="0">
                <a:solidFill>
                  <a:schemeClr val="tx1"/>
                </a:solidFill>
                <a:effectLst/>
                <a:latin typeface="+mn-lt"/>
                <a:ea typeface="+mn-ea"/>
                <a:cs typeface="+mn-cs"/>
              </a:rPr>
              <a:t>high rates of overweight or obese </a:t>
            </a:r>
            <a:r>
              <a:rPr lang="en-GB" sz="1200" kern="1200" dirty="0" smtClean="0">
                <a:solidFill>
                  <a:schemeClr val="tx1"/>
                </a:solidFill>
                <a:effectLst/>
                <a:latin typeface="+mn-lt"/>
                <a:ea typeface="+mn-ea"/>
                <a:cs typeface="+mn-cs"/>
              </a:rPr>
              <a:t>children in both </a:t>
            </a:r>
            <a:r>
              <a:rPr lang="en-GB" sz="1200" b="1" kern="1200" dirty="0" smtClean="0">
                <a:solidFill>
                  <a:schemeClr val="tx1"/>
                </a:solidFill>
                <a:effectLst/>
                <a:latin typeface="+mn-lt"/>
                <a:ea typeface="+mn-ea"/>
                <a:cs typeface="+mn-cs"/>
              </a:rPr>
              <a:t>Reception (approx. 1/5th)</a:t>
            </a:r>
            <a:r>
              <a:rPr lang="en-GB" sz="1200" kern="1200" dirty="0" smtClean="0">
                <a:solidFill>
                  <a:schemeClr val="tx1"/>
                </a:solidFill>
                <a:effectLst/>
                <a:latin typeface="+mn-lt"/>
                <a:ea typeface="+mn-ea"/>
                <a:cs typeface="+mn-cs"/>
              </a:rPr>
              <a:t> and </a:t>
            </a:r>
            <a:r>
              <a:rPr lang="en-GB" sz="1200" b="1" kern="1200" dirty="0" smtClean="0">
                <a:solidFill>
                  <a:schemeClr val="tx1"/>
                </a:solidFill>
                <a:effectLst/>
                <a:latin typeface="+mn-lt"/>
                <a:ea typeface="+mn-ea"/>
                <a:cs typeface="+mn-cs"/>
              </a:rPr>
              <a:t>Year 6 (approx. 1/3</a:t>
            </a:r>
            <a:r>
              <a:rPr lang="en-GB" sz="1200" b="1" kern="1200" baseline="30000" dirty="0" smtClean="0">
                <a:solidFill>
                  <a:schemeClr val="tx1"/>
                </a:solidFill>
                <a:effectLst/>
                <a:latin typeface="+mn-lt"/>
                <a:ea typeface="+mn-ea"/>
                <a:cs typeface="+mn-cs"/>
              </a:rPr>
              <a:t>rd</a:t>
            </a:r>
            <a:r>
              <a:rPr lang="en-GB" sz="1200" b="1" kern="1200" dirty="0" smtClean="0">
                <a:solidFill>
                  <a:schemeClr val="tx1"/>
                </a:solidFill>
                <a:effectLst/>
                <a:latin typeface="+mn-lt"/>
                <a:ea typeface="+mn-ea"/>
                <a:cs typeface="+mn-cs"/>
              </a:rPr>
              <a:t>)</a:t>
            </a:r>
            <a:endParaRPr lang="en-GB" sz="1200" b="0" kern="1200" dirty="0" smtClean="0">
              <a:solidFill>
                <a:schemeClr val="tx1"/>
              </a:solidFill>
              <a:effectLst/>
              <a:latin typeface="+mn-lt"/>
              <a:ea typeface="+mn-ea"/>
              <a:cs typeface="+mn-cs"/>
            </a:endParaRPr>
          </a:p>
          <a:p>
            <a:pPr marL="228600" lvl="0" indent="-228600" algn="just">
              <a:buFont typeface="+mj-lt"/>
              <a:buAutoNum type="arabicPeriod"/>
            </a:pPr>
            <a:r>
              <a:rPr lang="en-GB" sz="1200" kern="1200" dirty="0" smtClean="0">
                <a:solidFill>
                  <a:schemeClr val="tx1"/>
                </a:solidFill>
                <a:effectLst/>
                <a:latin typeface="+mn-lt"/>
                <a:ea typeface="+mn-ea"/>
                <a:cs typeface="+mn-cs"/>
              </a:rPr>
              <a:t>What is </a:t>
            </a:r>
            <a:r>
              <a:rPr lang="en-GB" sz="1200" b="1" kern="1200" dirty="0" smtClean="0">
                <a:solidFill>
                  <a:schemeClr val="tx1"/>
                </a:solidFill>
                <a:effectLst/>
                <a:latin typeface="+mn-lt"/>
                <a:ea typeface="+mn-ea"/>
                <a:cs typeface="+mn-cs"/>
              </a:rPr>
              <a:t>shocking </a:t>
            </a:r>
            <a:r>
              <a:rPr lang="en-GB" sz="1200" kern="1200" dirty="0" smtClean="0">
                <a:solidFill>
                  <a:schemeClr val="tx1"/>
                </a:solidFill>
                <a:effectLst/>
                <a:latin typeface="+mn-lt"/>
                <a:ea typeface="+mn-ea"/>
                <a:cs typeface="+mn-cs"/>
              </a:rPr>
              <a:t>is the </a:t>
            </a:r>
            <a:r>
              <a:rPr lang="en-GB" sz="1200" b="1" kern="1200" dirty="0" smtClean="0">
                <a:solidFill>
                  <a:schemeClr val="tx1"/>
                </a:solidFill>
                <a:effectLst/>
                <a:latin typeface="+mn-lt"/>
                <a:ea typeface="+mn-ea"/>
                <a:cs typeface="+mn-cs"/>
              </a:rPr>
              <a:t>increase </a:t>
            </a:r>
            <a:r>
              <a:rPr lang="en-GB" sz="1200" kern="1200" dirty="0" smtClean="0">
                <a:solidFill>
                  <a:schemeClr val="tx1"/>
                </a:solidFill>
                <a:effectLst/>
                <a:latin typeface="+mn-lt"/>
                <a:ea typeface="+mn-ea"/>
                <a:cs typeface="+mn-cs"/>
              </a:rPr>
              <a:t>in the</a:t>
            </a:r>
            <a:r>
              <a:rPr lang="en-GB" sz="1200" b="1" kern="1200" dirty="0" smtClean="0">
                <a:solidFill>
                  <a:schemeClr val="tx1"/>
                </a:solidFill>
                <a:effectLst/>
                <a:latin typeface="+mn-lt"/>
                <a:ea typeface="+mn-ea"/>
                <a:cs typeface="+mn-cs"/>
              </a:rPr>
              <a:t> levels of obesity during school years. </a:t>
            </a:r>
            <a:endParaRPr lang="en-GB" sz="1200" b="0" kern="1200" dirty="0" smtClean="0">
              <a:solidFill>
                <a:schemeClr val="tx1"/>
              </a:solidFill>
              <a:effectLst/>
              <a:latin typeface="+mn-lt"/>
              <a:ea typeface="+mn-ea"/>
              <a:cs typeface="+mn-cs"/>
            </a:endParaRPr>
          </a:p>
          <a:p>
            <a:pPr marL="228600" lvl="0" indent="-228600" algn="just">
              <a:buFont typeface="+mj-lt"/>
              <a:buAutoNum type="arabicPeriod"/>
            </a:pPr>
            <a:r>
              <a:rPr lang="en-GB" sz="1200" kern="1200" dirty="0" smtClean="0">
                <a:solidFill>
                  <a:schemeClr val="tx1"/>
                </a:solidFill>
                <a:effectLst/>
                <a:latin typeface="+mn-lt"/>
                <a:ea typeface="+mn-ea"/>
                <a:cs typeface="+mn-cs"/>
              </a:rPr>
              <a:t>The National Child Measurement Programme (2014/15) shows that 19.1% of children in Year 6 (aged 10-11) were obese and a further 14.2% were overweight. Of children in Reception (aged 4-5), 9.1% were obese and another 12.8% were overweight. </a:t>
            </a:r>
          </a:p>
          <a:p>
            <a:pPr marL="228600" lvl="0" indent="-228600" algn="just">
              <a:buFont typeface="+mj-lt"/>
              <a:buAutoNum type="arabicPeriod"/>
            </a:pPr>
            <a:r>
              <a:rPr lang="en-GB" sz="1200" kern="1200" dirty="0" smtClean="0">
                <a:solidFill>
                  <a:schemeClr val="tx1"/>
                </a:solidFill>
                <a:effectLst/>
                <a:latin typeface="+mn-lt"/>
                <a:ea typeface="+mn-ea"/>
                <a:cs typeface="+mn-cs"/>
              </a:rPr>
              <a:t>These costs are felt nationally - </a:t>
            </a:r>
            <a:r>
              <a:rPr lang="en-GB" sz="1200" b="1" kern="1200" dirty="0" smtClean="0">
                <a:solidFill>
                  <a:schemeClr val="tx1"/>
                </a:solidFill>
                <a:effectLst/>
                <a:latin typeface="+mn-lt"/>
                <a:ea typeface="+mn-ea"/>
                <a:cs typeface="+mn-cs"/>
              </a:rPr>
              <a:t>obesity costs the NHS over £5 billion a year.</a:t>
            </a:r>
            <a:endParaRPr lang="en-GB" sz="1200" b="0" kern="1200" dirty="0" smtClean="0">
              <a:solidFill>
                <a:schemeClr val="tx1"/>
              </a:solidFill>
              <a:effectLst/>
              <a:latin typeface="+mn-lt"/>
              <a:ea typeface="+mn-ea"/>
              <a:cs typeface="+mn-cs"/>
            </a:endParaRPr>
          </a:p>
          <a:p>
            <a:pPr marL="228600" lvl="0" indent="-228600" algn="just">
              <a:buFont typeface="+mj-lt"/>
              <a:buAutoNum type="arabicPeriod"/>
            </a:pPr>
            <a:r>
              <a:rPr lang="en-GB" sz="1200" kern="1200" dirty="0" smtClean="0">
                <a:solidFill>
                  <a:schemeClr val="tx1"/>
                </a:solidFill>
                <a:effectLst/>
                <a:latin typeface="+mn-lt"/>
                <a:ea typeface="+mn-ea"/>
                <a:cs typeface="+mn-cs"/>
              </a:rPr>
              <a:t>Importantly, there is also a </a:t>
            </a:r>
            <a:r>
              <a:rPr lang="en-GB" sz="1200" b="1" kern="1200" dirty="0" smtClean="0">
                <a:solidFill>
                  <a:schemeClr val="tx1"/>
                </a:solidFill>
                <a:effectLst/>
                <a:latin typeface="+mn-lt"/>
                <a:ea typeface="+mn-ea"/>
                <a:cs typeface="+mn-cs"/>
              </a:rPr>
              <a:t>strong link between deprivation and higher levels of obesity at each age</a:t>
            </a:r>
            <a:r>
              <a:rPr lang="en-GB" sz="1200" kern="1200" dirty="0" smtClean="0">
                <a:solidFill>
                  <a:schemeClr val="tx1"/>
                </a:solidFill>
                <a:effectLst/>
                <a:latin typeface="+mn-lt"/>
                <a:ea typeface="+mn-ea"/>
                <a:cs typeface="+mn-cs"/>
              </a:rPr>
              <a:t>, i.e.</a:t>
            </a:r>
            <a:r>
              <a:rPr lang="en-GB" sz="1200" b="1" kern="120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those from more deprived backgrounds show higher levels of obesity (on average).</a:t>
            </a:r>
          </a:p>
          <a:p>
            <a:pPr marL="228600" lvl="0" indent="-228600" algn="just">
              <a:buFont typeface="+mj-lt"/>
              <a:buAutoNum type="arabicPeriod"/>
            </a:pPr>
            <a:r>
              <a:rPr lang="en-GB" sz="1200" kern="1200" dirty="0" smtClean="0">
                <a:solidFill>
                  <a:schemeClr val="tx1"/>
                </a:solidFill>
                <a:effectLst/>
                <a:latin typeface="+mn-lt"/>
                <a:ea typeface="+mn-ea"/>
                <a:cs typeface="+mn-cs"/>
              </a:rPr>
              <a:t>Consumption of sugar and sugar sweetened drinks is particularly high in school age children and also tends to be highest among the most disadvantaged</a:t>
            </a:r>
            <a:r>
              <a:rPr lang="en-GB" sz="1200" b="1" kern="1200" dirty="0" smtClean="0">
                <a:solidFill>
                  <a:schemeClr val="tx1"/>
                </a:solidFill>
                <a:effectLst/>
                <a:latin typeface="+mn-lt"/>
                <a:ea typeface="+mn-ea"/>
                <a:cs typeface="+mn-cs"/>
              </a:rPr>
              <a:t>.</a:t>
            </a:r>
            <a:endParaRPr lang="en-GB" sz="1200" b="0" kern="1200" dirty="0" smtClean="0">
              <a:solidFill>
                <a:schemeClr val="tx1"/>
              </a:solidFill>
              <a:effectLst/>
              <a:latin typeface="+mn-lt"/>
              <a:ea typeface="+mn-ea"/>
              <a:cs typeface="+mn-cs"/>
            </a:endParaRPr>
          </a:p>
          <a:p>
            <a:pPr marL="228600" lvl="0" indent="-228600" algn="just">
              <a:buFont typeface="+mj-lt"/>
              <a:buAutoNum type="arabicPeriod"/>
            </a:pPr>
            <a:r>
              <a:rPr lang="en-GB" sz="1200" kern="1200" dirty="0" smtClean="0">
                <a:solidFill>
                  <a:schemeClr val="tx1"/>
                </a:solidFill>
                <a:effectLst/>
                <a:latin typeface="+mn-lt"/>
                <a:ea typeface="+mn-ea"/>
                <a:cs typeface="+mn-cs"/>
              </a:rPr>
              <a:t>So improving the school food culture</a:t>
            </a:r>
            <a:r>
              <a:rPr lang="en-GB" sz="1200" b="1" kern="120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can have a</a:t>
            </a:r>
            <a:r>
              <a:rPr lang="en-GB" sz="1200" b="1" kern="1200" dirty="0" smtClean="0">
                <a:solidFill>
                  <a:schemeClr val="tx1"/>
                </a:solidFill>
                <a:effectLst/>
                <a:latin typeface="+mn-lt"/>
                <a:ea typeface="+mn-ea"/>
                <a:cs typeface="+mn-cs"/>
              </a:rPr>
              <a:t> huge impact on pupil’s health and wellbeing</a:t>
            </a:r>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p>
          <a:p>
            <a:r>
              <a:rPr lang="en-GB" sz="1200" b="1" kern="1200" dirty="0" smtClean="0">
                <a:solidFill>
                  <a:schemeClr val="tx1"/>
                </a:solidFill>
                <a:effectLst/>
                <a:latin typeface="+mn-lt"/>
                <a:ea typeface="+mn-ea"/>
                <a:cs typeface="+mn-cs"/>
              </a:rPr>
              <a:t>Sources and further information:</a:t>
            </a:r>
            <a:endParaRPr lang="en-GB" sz="1200" kern="1200" dirty="0" smtClean="0">
              <a:solidFill>
                <a:schemeClr val="tx1"/>
              </a:solidFill>
              <a:effectLst/>
              <a:latin typeface="+mn-lt"/>
              <a:ea typeface="+mn-ea"/>
              <a:cs typeface="+mn-cs"/>
            </a:endParaRPr>
          </a:p>
          <a:p>
            <a:pPr marL="228600" lvl="0" indent="-228600">
              <a:buFont typeface="+mj-lt"/>
              <a:buAutoNum type="arabicPeriod"/>
            </a:pPr>
            <a:r>
              <a:rPr lang="en-GB" sz="1200" kern="1200" dirty="0" smtClean="0">
                <a:solidFill>
                  <a:schemeClr val="tx1"/>
                </a:solidFill>
                <a:effectLst/>
                <a:latin typeface="+mn-lt"/>
                <a:ea typeface="+mn-ea"/>
                <a:cs typeface="+mn-cs"/>
              </a:rPr>
              <a:t>Data on the levels of childhood obesity – </a:t>
            </a:r>
            <a:r>
              <a:rPr lang="en-GB" sz="1200" u="sng" kern="1200" dirty="0" smtClean="0">
                <a:solidFill>
                  <a:schemeClr val="tx1"/>
                </a:solidFill>
                <a:effectLst/>
                <a:latin typeface="+mn-lt"/>
                <a:ea typeface="+mn-ea"/>
                <a:cs typeface="+mn-cs"/>
                <a:hlinkClick r:id="rId3"/>
              </a:rPr>
              <a:t>http://www.hscic.gov.uk/ncmp</a:t>
            </a:r>
            <a:r>
              <a:rPr lang="en-GB" sz="1200" kern="1200" dirty="0" smtClean="0">
                <a:solidFill>
                  <a:schemeClr val="tx1"/>
                </a:solidFill>
                <a:effectLst/>
                <a:latin typeface="+mn-lt"/>
                <a:ea typeface="+mn-ea"/>
                <a:cs typeface="+mn-cs"/>
              </a:rPr>
              <a:t> and </a:t>
            </a:r>
            <a:r>
              <a:rPr lang="en-GB" sz="1200" u="sng" kern="1200" dirty="0" smtClean="0">
                <a:solidFill>
                  <a:schemeClr val="tx1"/>
                </a:solidFill>
                <a:effectLst/>
                <a:latin typeface="+mn-lt"/>
                <a:ea typeface="+mn-ea"/>
                <a:cs typeface="+mn-cs"/>
                <a:hlinkClick r:id="rId4"/>
              </a:rPr>
              <a:t>http://www.noo.org.uk/slide_sets</a:t>
            </a:r>
            <a:r>
              <a:rPr lang="en-US" sz="1200" kern="1200" dirty="0" smtClean="0">
                <a:solidFill>
                  <a:schemeClr val="tx1"/>
                </a:solidFill>
                <a:effectLst/>
                <a:latin typeface="+mn-lt"/>
                <a:ea typeface="+mn-ea"/>
                <a:cs typeface="+mn-cs"/>
              </a:rPr>
              <a:t> </a:t>
            </a:r>
            <a:r>
              <a:rPr lang="en-GB" sz="1200" b="1" kern="1200" dirty="0" smtClean="0">
                <a:solidFill>
                  <a:schemeClr val="tx1"/>
                </a:solidFill>
                <a:effectLst/>
                <a:latin typeface="+mn-lt"/>
                <a:ea typeface="+mn-ea"/>
                <a:cs typeface="+mn-cs"/>
              </a:rPr>
              <a:t>(January 2016) </a:t>
            </a:r>
            <a:r>
              <a:rPr lang="en-GB" sz="1200" kern="1200" dirty="0" smtClean="0">
                <a:solidFill>
                  <a:schemeClr val="tx1"/>
                </a:solidFill>
                <a:effectLst/>
                <a:latin typeface="+mn-lt"/>
                <a:ea typeface="+mn-ea"/>
                <a:cs typeface="+mn-cs"/>
              </a:rPr>
              <a:t>and </a:t>
            </a:r>
            <a:r>
              <a:rPr lang="en-GB" sz="1200" u="sng" kern="1200" dirty="0" smtClean="0">
                <a:solidFill>
                  <a:schemeClr val="tx1"/>
                </a:solidFill>
                <a:effectLst/>
                <a:latin typeface="+mn-lt"/>
                <a:ea typeface="+mn-ea"/>
                <a:cs typeface="+mn-cs"/>
                <a:hlinkClick r:id="rId5"/>
              </a:rPr>
              <a:t>http://www.noo.org.uk/NOO_pub/Key_data</a:t>
            </a:r>
            <a:r>
              <a:rPr lang="en-US" sz="1200" kern="1200" dirty="0" smtClean="0">
                <a:solidFill>
                  <a:schemeClr val="tx1"/>
                </a:solidFill>
                <a:effectLst/>
                <a:latin typeface="+mn-lt"/>
                <a:ea typeface="+mn-ea"/>
                <a:cs typeface="+mn-cs"/>
              </a:rPr>
              <a:t> </a:t>
            </a:r>
            <a:r>
              <a:rPr lang="en-GB" sz="1200" b="1" kern="1200" dirty="0" smtClean="0">
                <a:solidFill>
                  <a:schemeClr val="tx1"/>
                </a:solidFill>
                <a:effectLst/>
                <a:latin typeface="+mn-lt"/>
                <a:ea typeface="+mn-ea"/>
                <a:cs typeface="+mn-cs"/>
              </a:rPr>
              <a:t>(December 2015)</a:t>
            </a:r>
            <a:endParaRPr lang="en-GB" sz="1200" b="0" kern="1200" dirty="0" smtClean="0">
              <a:solidFill>
                <a:schemeClr val="tx1"/>
              </a:solidFill>
              <a:effectLst/>
              <a:latin typeface="+mn-lt"/>
              <a:ea typeface="+mn-ea"/>
              <a:cs typeface="+mn-cs"/>
            </a:endParaRPr>
          </a:p>
          <a:p>
            <a:pPr marL="228600" lvl="0" indent="-228600">
              <a:buFont typeface="+mj-lt"/>
              <a:buAutoNum type="arabicPeriod"/>
            </a:pPr>
            <a:r>
              <a:rPr lang="en-GB" sz="1200" kern="1200" dirty="0" smtClean="0">
                <a:solidFill>
                  <a:schemeClr val="tx1"/>
                </a:solidFill>
                <a:effectLst/>
                <a:latin typeface="+mn-lt"/>
                <a:ea typeface="+mn-ea"/>
                <a:cs typeface="+mn-cs"/>
              </a:rPr>
              <a:t>Links between deprivation and levels of obesity </a:t>
            </a:r>
            <a:r>
              <a:rPr lang="en-US" sz="1200" u="sng" kern="1200" dirty="0" smtClean="0">
                <a:solidFill>
                  <a:schemeClr val="tx1"/>
                </a:solidFill>
                <a:effectLst/>
                <a:latin typeface="+mn-lt"/>
                <a:ea typeface="+mn-ea"/>
                <a:cs typeface="+mn-cs"/>
                <a:hlinkClick r:id="rId6"/>
              </a:rPr>
              <a:t>http://bit.ly/1PILsiN</a:t>
            </a:r>
            <a:r>
              <a:rPr lang="en-US" sz="1200" kern="120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and </a:t>
            </a:r>
            <a:r>
              <a:rPr lang="en-US" sz="1200" u="sng" kern="1200" dirty="0" smtClean="0">
                <a:solidFill>
                  <a:schemeClr val="tx1"/>
                </a:solidFill>
                <a:effectLst/>
                <a:latin typeface="+mn-lt"/>
                <a:ea typeface="+mn-ea"/>
                <a:cs typeface="+mn-cs"/>
                <a:hlinkClick r:id="rId7"/>
              </a:rPr>
              <a:t>http://bit.ly/1UYhLN9</a:t>
            </a:r>
            <a:r>
              <a:rPr lang="en-US" sz="1200" kern="1200" dirty="0" smtClean="0">
                <a:solidFill>
                  <a:schemeClr val="tx1"/>
                </a:solidFill>
                <a:effectLst/>
                <a:latin typeface="+mn-lt"/>
                <a:ea typeface="+mn-ea"/>
                <a:cs typeface="+mn-cs"/>
              </a:rPr>
              <a:t> </a:t>
            </a:r>
            <a:r>
              <a:rPr lang="en-GB" sz="1200" b="1" kern="1200" dirty="0" smtClean="0">
                <a:solidFill>
                  <a:schemeClr val="tx1"/>
                </a:solidFill>
                <a:effectLst/>
                <a:latin typeface="+mn-lt"/>
                <a:ea typeface="+mn-ea"/>
                <a:cs typeface="+mn-cs"/>
              </a:rPr>
              <a:t>(October 2015)</a:t>
            </a:r>
            <a:endParaRPr lang="en-GB" sz="1200" b="0" kern="1200" dirty="0" smtClean="0">
              <a:solidFill>
                <a:schemeClr val="tx1"/>
              </a:solidFill>
              <a:effectLst/>
              <a:latin typeface="+mn-lt"/>
              <a:ea typeface="+mn-ea"/>
              <a:cs typeface="+mn-cs"/>
            </a:endParaRPr>
          </a:p>
          <a:p>
            <a:pPr marL="228600" lvl="0" indent="-228600">
              <a:buFont typeface="+mj-lt"/>
              <a:buAutoNum type="arabicPeriod"/>
            </a:pPr>
            <a:r>
              <a:rPr lang="en-GB" sz="1200" b="1" kern="1200" dirty="0" smtClean="0">
                <a:solidFill>
                  <a:schemeClr val="tx1"/>
                </a:solidFill>
                <a:effectLst/>
                <a:latin typeface="+mn-lt"/>
                <a:ea typeface="+mn-ea"/>
                <a:cs typeface="+mn-cs"/>
              </a:rPr>
              <a:t>If asked:</a:t>
            </a:r>
            <a:r>
              <a:rPr lang="en-GB" sz="1200" kern="1200" dirty="0" smtClean="0">
                <a:solidFill>
                  <a:schemeClr val="tx1"/>
                </a:solidFill>
                <a:effectLst/>
                <a:latin typeface="+mn-lt"/>
                <a:ea typeface="+mn-ea"/>
                <a:cs typeface="+mn-cs"/>
              </a:rPr>
              <a:t> the definition used to define overweight vs. obese children is available from the  National Obesity Observatory report, available here -  </a:t>
            </a:r>
            <a:r>
              <a:rPr lang="en-US" sz="1200" u="sng" kern="1200" dirty="0" smtClean="0">
                <a:solidFill>
                  <a:schemeClr val="tx1"/>
                </a:solidFill>
                <a:effectLst/>
                <a:latin typeface="+mn-lt"/>
                <a:ea typeface="+mn-ea"/>
                <a:cs typeface="+mn-cs"/>
                <a:hlinkClick r:id="rId8"/>
              </a:rPr>
              <a:t>http://bit.ly/1QRwhRT</a:t>
            </a:r>
            <a:r>
              <a:rPr lang="en-US" sz="1200" kern="1200" dirty="0" smtClean="0">
                <a:solidFill>
                  <a:schemeClr val="tx1"/>
                </a:solidFill>
                <a:effectLst/>
                <a:latin typeface="+mn-lt"/>
                <a:ea typeface="+mn-ea"/>
                <a:cs typeface="+mn-cs"/>
              </a:rPr>
              <a:t> </a:t>
            </a:r>
            <a:r>
              <a:rPr lang="en-GB" sz="1200" b="1" kern="1200" dirty="0" smtClean="0">
                <a:solidFill>
                  <a:schemeClr val="tx1"/>
                </a:solidFill>
                <a:effectLst/>
                <a:latin typeface="+mn-lt"/>
                <a:ea typeface="+mn-ea"/>
                <a:cs typeface="+mn-cs"/>
              </a:rPr>
              <a:t>(June 2011)</a:t>
            </a:r>
            <a:endParaRPr lang="en-GB" sz="1200" kern="1200" dirty="0" smtClean="0">
              <a:solidFill>
                <a:schemeClr val="tx1"/>
              </a:solidFill>
              <a:effectLst/>
              <a:latin typeface="+mn-lt"/>
              <a:ea typeface="+mn-ea"/>
              <a:cs typeface="+mn-cs"/>
            </a:endParaRPr>
          </a:p>
          <a:p>
            <a:r>
              <a:rPr lang="en-GB" dirty="0">
                <a:latin typeface="+mn-lt"/>
              </a:rPr>
              <a:t/>
            </a:r>
            <a:br>
              <a:rPr lang="en-GB" dirty="0">
                <a:latin typeface="+mn-lt"/>
              </a:rPr>
            </a:br>
            <a:endParaRPr lang="en-GB" dirty="0">
              <a:latin typeface="+mn-lt"/>
            </a:endParaRPr>
          </a:p>
        </p:txBody>
      </p:sp>
      <p:sp>
        <p:nvSpPr>
          <p:cNvPr id="4" name="Slide Number Placeholder 3"/>
          <p:cNvSpPr>
            <a:spLocks noGrp="1"/>
          </p:cNvSpPr>
          <p:nvPr>
            <p:ph type="sldNum" sz="quarter" idx="10"/>
          </p:nvPr>
        </p:nvSpPr>
        <p:spPr/>
        <p:txBody>
          <a:bodyPr/>
          <a:lstStyle/>
          <a:p>
            <a:fld id="{CB077D60-D57E-43C2-908A-5D3D3EFD6360}" type="slidenum">
              <a:rPr lang="en-GB" smtClean="0"/>
              <a:t>8</a:t>
            </a:fld>
            <a:endParaRPr lang="en-GB"/>
          </a:p>
        </p:txBody>
      </p:sp>
    </p:spTree>
    <p:extLst>
      <p:ext uri="{BB962C8B-B14F-4D97-AF65-F5344CB8AC3E}">
        <p14:creationId xmlns:p14="http://schemas.microsoft.com/office/powerpoint/2010/main" val="37080765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lgn="just">
              <a:buFont typeface="+mj-lt"/>
              <a:buAutoNum type="arabicPeriod"/>
            </a:pPr>
            <a:r>
              <a:rPr lang="en-GB" sz="1200" kern="1200" dirty="0" smtClean="0">
                <a:solidFill>
                  <a:schemeClr val="tx1"/>
                </a:solidFill>
                <a:effectLst/>
                <a:latin typeface="+mn-lt"/>
                <a:ea typeface="+mn-ea"/>
                <a:cs typeface="+mn-cs"/>
              </a:rPr>
              <a:t>Use this slide to summarise how </a:t>
            </a:r>
            <a:r>
              <a:rPr lang="en-GB" sz="1200" b="1" kern="1200" dirty="0" smtClean="0">
                <a:solidFill>
                  <a:schemeClr val="tx1"/>
                </a:solidFill>
                <a:effectLst/>
                <a:latin typeface="+mn-lt"/>
                <a:ea typeface="+mn-ea"/>
                <a:cs typeface="+mn-cs"/>
              </a:rPr>
              <a:t>excess energy, high saturated fat, sugar and salt</a:t>
            </a:r>
            <a:r>
              <a:rPr lang="en-GB" sz="1200" kern="1200" dirty="0" smtClean="0">
                <a:solidFill>
                  <a:schemeClr val="tx1"/>
                </a:solidFill>
                <a:effectLst/>
                <a:latin typeface="+mn-lt"/>
                <a:ea typeface="+mn-ea"/>
                <a:cs typeface="+mn-cs"/>
              </a:rPr>
              <a:t>, and</a:t>
            </a:r>
            <a:r>
              <a:rPr lang="en-GB" sz="1200" b="1" kern="1200" dirty="0" smtClean="0">
                <a:solidFill>
                  <a:schemeClr val="tx1"/>
                </a:solidFill>
                <a:effectLst/>
                <a:latin typeface="+mn-lt"/>
                <a:ea typeface="+mn-ea"/>
                <a:cs typeface="+mn-cs"/>
              </a:rPr>
              <a:t> low intakes of fruit and vegetables, oily fish and fibre</a:t>
            </a:r>
            <a:r>
              <a:rPr lang="en-GB" sz="1200" kern="1200" dirty="0" smtClean="0">
                <a:solidFill>
                  <a:schemeClr val="tx1"/>
                </a:solidFill>
                <a:effectLst/>
                <a:latin typeface="+mn-lt"/>
                <a:ea typeface="+mn-ea"/>
                <a:cs typeface="+mn-cs"/>
              </a:rPr>
              <a:t> is associated with</a:t>
            </a:r>
            <a:r>
              <a:rPr lang="en-GB" sz="1200" b="1" kern="1200" dirty="0" smtClean="0">
                <a:solidFill>
                  <a:schemeClr val="tx1"/>
                </a:solidFill>
                <a:effectLst/>
                <a:latin typeface="+mn-lt"/>
                <a:ea typeface="+mn-ea"/>
                <a:cs typeface="+mn-cs"/>
              </a:rPr>
              <a:t> longer term health problems, </a:t>
            </a:r>
            <a:r>
              <a:rPr lang="en-GB" sz="1200" kern="1200" dirty="0" smtClean="0">
                <a:solidFill>
                  <a:schemeClr val="tx1"/>
                </a:solidFill>
                <a:effectLst/>
                <a:latin typeface="+mn-lt"/>
                <a:ea typeface="+mn-ea"/>
                <a:cs typeface="+mn-cs"/>
              </a:rPr>
              <a:t>including increased risk of heart disease, type 2 diabetes, stroke and some cancers.</a:t>
            </a:r>
          </a:p>
          <a:p>
            <a:pPr marL="228600" indent="-228600" algn="just">
              <a:buFont typeface="+mj-lt"/>
              <a:buAutoNum type="arabicPeriod"/>
            </a:pPr>
            <a:r>
              <a:rPr lang="en-GB" sz="1200" kern="1200" dirty="0" smtClean="0">
                <a:solidFill>
                  <a:schemeClr val="tx1"/>
                </a:solidFill>
                <a:effectLst/>
                <a:latin typeface="+mn-lt"/>
                <a:ea typeface="+mn-ea"/>
                <a:cs typeface="+mn-cs"/>
              </a:rPr>
              <a:t>It </a:t>
            </a:r>
            <a:r>
              <a:rPr lang="en-GB" sz="1200" b="1" kern="1200" dirty="0" smtClean="0">
                <a:solidFill>
                  <a:schemeClr val="tx1"/>
                </a:solidFill>
                <a:effectLst/>
                <a:latin typeface="+mn-lt"/>
                <a:ea typeface="+mn-ea"/>
                <a:cs typeface="+mn-cs"/>
              </a:rPr>
              <a:t>also has impacts beyond physical health</a:t>
            </a:r>
            <a:r>
              <a:rPr lang="en-GB" sz="1200" kern="1200" dirty="0" smtClean="0">
                <a:solidFill>
                  <a:schemeClr val="tx1"/>
                </a:solidFill>
                <a:effectLst/>
                <a:latin typeface="+mn-lt"/>
                <a:ea typeface="+mn-ea"/>
                <a:cs typeface="+mn-cs"/>
              </a:rPr>
              <a:t>, such as increased school absence and emotional/behavioural effects.</a:t>
            </a:r>
          </a:p>
          <a:p>
            <a:pPr marL="228600" indent="-228600" algn="just">
              <a:buFont typeface="+mj-lt"/>
              <a:buAutoNum type="arabicPeriod"/>
            </a:pPr>
            <a:r>
              <a:rPr lang="en-GB" sz="1200" kern="1200" dirty="0" smtClean="0">
                <a:solidFill>
                  <a:schemeClr val="tx1"/>
                </a:solidFill>
                <a:effectLst/>
                <a:latin typeface="+mn-lt"/>
                <a:ea typeface="+mn-ea"/>
                <a:cs typeface="+mn-cs"/>
              </a:rPr>
              <a:t>Importantly, </a:t>
            </a:r>
            <a:r>
              <a:rPr lang="en-GB" sz="1200" b="1" kern="1200" dirty="0" smtClean="0">
                <a:solidFill>
                  <a:schemeClr val="tx1"/>
                </a:solidFill>
                <a:effectLst/>
                <a:latin typeface="+mn-lt"/>
                <a:ea typeface="+mn-ea"/>
                <a:cs typeface="+mn-cs"/>
              </a:rPr>
              <a:t>overweight and obese children are also more likely to become obese adults</a:t>
            </a:r>
            <a:r>
              <a:rPr lang="en-GB" sz="1200" kern="1200" dirty="0" smtClean="0">
                <a:solidFill>
                  <a:schemeClr val="tx1"/>
                </a:solidFill>
                <a:effectLst/>
                <a:latin typeface="+mn-lt"/>
                <a:ea typeface="+mn-ea"/>
                <a:cs typeface="+mn-cs"/>
              </a:rPr>
              <a:t>, and have a higher risk of morbidity, disability </a:t>
            </a:r>
            <a:r>
              <a:rPr lang="en-GB" sz="1200" b="1" kern="1200" dirty="0" smtClean="0">
                <a:solidFill>
                  <a:schemeClr val="tx1"/>
                </a:solidFill>
                <a:effectLst/>
                <a:latin typeface="+mn-lt"/>
                <a:ea typeface="+mn-ea"/>
                <a:cs typeface="+mn-cs"/>
              </a:rPr>
              <a:t>and premature mortality in adulthood</a:t>
            </a:r>
            <a:r>
              <a:rPr lang="en-GB" sz="1200" kern="1200" dirty="0" smtClean="0">
                <a:solidFill>
                  <a:schemeClr val="tx1"/>
                </a:solidFill>
                <a:effectLst/>
                <a:latin typeface="+mn-lt"/>
                <a:ea typeface="+mn-ea"/>
                <a:cs typeface="+mn-cs"/>
              </a:rPr>
              <a:t>. </a:t>
            </a:r>
          </a:p>
          <a:p>
            <a:pPr marL="228600" indent="-228600" algn="just">
              <a:buFont typeface="+mj-lt"/>
              <a:buAutoNum type="arabicPeriod"/>
            </a:pPr>
            <a:r>
              <a:rPr lang="en-GB" sz="1200" kern="1200" dirty="0" smtClean="0">
                <a:solidFill>
                  <a:schemeClr val="tx1"/>
                </a:solidFill>
                <a:effectLst/>
                <a:latin typeface="+mn-lt"/>
                <a:ea typeface="+mn-ea"/>
                <a:cs typeface="+mn-cs"/>
              </a:rPr>
              <a:t>So it’s vital we tackle this unhealthy food culture at school.</a:t>
            </a:r>
          </a:p>
          <a:p>
            <a:r>
              <a:rPr lang="en-GB" sz="1200" b="1"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r>
              <a:rPr lang="en-GB" sz="1200" b="1" kern="1200" dirty="0" smtClean="0">
                <a:solidFill>
                  <a:schemeClr val="tx1"/>
                </a:solidFill>
                <a:effectLst/>
                <a:latin typeface="+mn-lt"/>
                <a:ea typeface="+mn-ea"/>
                <a:cs typeface="+mn-cs"/>
              </a:rPr>
              <a:t>Sources and further information:</a:t>
            </a:r>
            <a:endParaRPr lang="en-GB" sz="1200" kern="1200" dirty="0" smtClean="0">
              <a:solidFill>
                <a:schemeClr val="tx1"/>
              </a:solidFill>
              <a:effectLst/>
              <a:latin typeface="+mn-lt"/>
              <a:ea typeface="+mn-ea"/>
              <a:cs typeface="+mn-cs"/>
            </a:endParaRPr>
          </a:p>
          <a:p>
            <a:pPr marL="228600" indent="-228600">
              <a:buFont typeface="+mj-lt"/>
              <a:buAutoNum type="arabicPeriod"/>
            </a:pPr>
            <a:r>
              <a:rPr lang="en-GB" sz="1200" kern="1200" dirty="0" smtClean="0">
                <a:solidFill>
                  <a:schemeClr val="tx1"/>
                </a:solidFill>
                <a:effectLst/>
                <a:latin typeface="+mn-lt"/>
                <a:ea typeface="+mn-ea"/>
                <a:cs typeface="+mn-cs"/>
              </a:rPr>
              <a:t>The health impacts of obesity - </a:t>
            </a:r>
            <a:r>
              <a:rPr lang="en-US" sz="1200" u="sng" kern="1200" dirty="0" smtClean="0">
                <a:solidFill>
                  <a:schemeClr val="tx1"/>
                </a:solidFill>
                <a:effectLst/>
                <a:latin typeface="+mn-lt"/>
                <a:ea typeface="+mn-ea"/>
                <a:cs typeface="+mn-cs"/>
                <a:hlinkClick r:id="rId3"/>
              </a:rPr>
              <a:t>http://bit.ly/1zeqbkO</a:t>
            </a:r>
            <a:r>
              <a:rPr lang="en-US" sz="1200" kern="1200" dirty="0" smtClean="0">
                <a:solidFill>
                  <a:schemeClr val="tx1"/>
                </a:solidFill>
                <a:effectLst/>
                <a:latin typeface="+mn-lt"/>
                <a:ea typeface="+mn-ea"/>
                <a:cs typeface="+mn-cs"/>
              </a:rPr>
              <a:t> </a:t>
            </a:r>
            <a:r>
              <a:rPr lang="en-GB" sz="1200" b="1" kern="1200" dirty="0" smtClean="0">
                <a:solidFill>
                  <a:schemeClr val="tx1"/>
                </a:solidFill>
                <a:effectLst/>
                <a:latin typeface="+mn-lt"/>
                <a:ea typeface="+mn-ea"/>
                <a:cs typeface="+mn-cs"/>
              </a:rPr>
              <a:t>(February 2015)</a:t>
            </a:r>
            <a:endParaRPr lang="en-GB" sz="1200" kern="1200" dirty="0" smtClean="0">
              <a:solidFill>
                <a:schemeClr val="tx1"/>
              </a:solidFill>
              <a:effectLst/>
              <a:latin typeface="+mn-lt"/>
              <a:ea typeface="+mn-ea"/>
              <a:cs typeface="+mn-cs"/>
            </a:endParaRPr>
          </a:p>
          <a:p>
            <a:endParaRPr lang="en-GB" b="1" dirty="0">
              <a:solidFill>
                <a:srgbClr val="212121"/>
              </a:solidFill>
              <a:latin typeface="+mj-lt"/>
            </a:endParaRPr>
          </a:p>
        </p:txBody>
      </p:sp>
      <p:sp>
        <p:nvSpPr>
          <p:cNvPr id="4" name="Slide Number Placeholder 3"/>
          <p:cNvSpPr>
            <a:spLocks noGrp="1"/>
          </p:cNvSpPr>
          <p:nvPr>
            <p:ph type="sldNum" sz="quarter" idx="10"/>
          </p:nvPr>
        </p:nvSpPr>
        <p:spPr/>
        <p:txBody>
          <a:bodyPr/>
          <a:lstStyle/>
          <a:p>
            <a:fld id="{CB077D60-D57E-43C2-908A-5D3D3EFD6360}" type="slidenum">
              <a:rPr lang="en-GB" smtClean="0"/>
              <a:t>9</a:t>
            </a:fld>
            <a:endParaRPr lang="en-GB"/>
          </a:p>
        </p:txBody>
      </p:sp>
    </p:spTree>
    <p:extLst>
      <p:ext uri="{BB962C8B-B14F-4D97-AF65-F5344CB8AC3E}">
        <p14:creationId xmlns:p14="http://schemas.microsoft.com/office/powerpoint/2010/main" val="353554001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1" name="Title 1"/>
          <p:cNvSpPr>
            <a:spLocks noGrp="1"/>
          </p:cNvSpPr>
          <p:nvPr>
            <p:ph type="title" hasCustomPrompt="1"/>
          </p:nvPr>
        </p:nvSpPr>
        <p:spPr>
          <a:xfrm>
            <a:off x="605038" y="1106009"/>
            <a:ext cx="8229600" cy="1039091"/>
          </a:xfrm>
        </p:spPr>
        <p:txBody>
          <a:bodyPr anchor="ctr" anchorCtr="0"/>
          <a:lstStyle>
            <a:lvl1pPr>
              <a:defRPr i="1">
                <a:solidFill>
                  <a:schemeClr val="bg2"/>
                </a:solidFill>
                <a:latin typeface="+mj-lt"/>
              </a:defRPr>
            </a:lvl1pPr>
          </a:lstStyle>
          <a:p>
            <a:r>
              <a:rPr lang="en-GB" dirty="0"/>
              <a:t>The Importance of a Good School Food Culture</a:t>
            </a:r>
            <a:endParaRPr lang="en-US" dirty="0"/>
          </a:p>
        </p:txBody>
      </p:sp>
      <p:sp>
        <p:nvSpPr>
          <p:cNvPr id="6" name="Title 1"/>
          <p:cNvSpPr txBox="1">
            <a:spLocks/>
          </p:cNvSpPr>
          <p:nvPr userDrawn="1"/>
        </p:nvSpPr>
        <p:spPr>
          <a:xfrm>
            <a:off x="757438" y="6503729"/>
            <a:ext cx="8608316" cy="253458"/>
          </a:xfrm>
          <a:prstGeom prst="rect">
            <a:avLst/>
          </a:prstGeom>
        </p:spPr>
        <p:txBody>
          <a:bodyPr vert="horz" lIns="91440" tIns="45720" rIns="91440" bIns="45720" rtlCol="0" anchor="ctr" anchorCtr="0">
            <a:normAutofit fontScale="92500" lnSpcReduction="10000"/>
          </a:bodyPr>
          <a:lstStyle>
            <a:lvl1pPr algn="l" defTabSz="457200" rtl="0" eaLnBrk="1" latinLnBrk="0" hangingPunct="1">
              <a:spcBef>
                <a:spcPct val="0"/>
              </a:spcBef>
              <a:buNone/>
              <a:defRPr sz="2400" i="0" kern="1200">
                <a:solidFill>
                  <a:srgbClr val="F4EED3"/>
                </a:solidFill>
                <a:latin typeface="+mn-lt"/>
                <a:ea typeface="+mj-ea"/>
                <a:cs typeface="+mj-cs"/>
              </a:defRPr>
            </a:lvl1pPr>
          </a:lstStyle>
          <a:p>
            <a:r>
              <a:rPr lang="en-GB" sz="1200" i="1" dirty="0" smtClean="0">
                <a:solidFill>
                  <a:schemeClr val="bg1"/>
                </a:solidFill>
                <a:latin typeface="+mj-lt"/>
              </a:rPr>
              <a:t>Supported by the Department for Education and Public Health England</a:t>
            </a:r>
            <a:endParaRPr lang="en-US" sz="1200" i="1" dirty="0">
              <a:solidFill>
                <a:schemeClr val="bg1"/>
              </a:solidFill>
              <a:latin typeface="+mj-lt"/>
            </a:endParaRPr>
          </a:p>
        </p:txBody>
      </p:sp>
      <p:pic>
        <p:nvPicPr>
          <p:cNvPr id="7" name="Picture 6" descr="DFE_Logo-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915144" y="6136776"/>
            <a:ext cx="896805" cy="527822"/>
          </a:xfrm>
          <a:prstGeom prst="rect">
            <a:avLst/>
          </a:prstGeom>
        </p:spPr>
      </p:pic>
      <p:pic>
        <p:nvPicPr>
          <p:cNvPr id="8" name="Picture 7" descr="PHE_Logo white.pn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107895" y="6136776"/>
            <a:ext cx="879143" cy="546990"/>
          </a:xfrm>
          <a:prstGeom prst="rect">
            <a:avLst/>
          </a:prstGeom>
        </p:spPr>
      </p:pic>
    </p:spTree>
    <p:extLst>
      <p:ext uri="{BB962C8B-B14F-4D97-AF65-F5344CB8AC3E}">
        <p14:creationId xmlns:p14="http://schemas.microsoft.com/office/powerpoint/2010/main" val="42252158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Title 1"/>
          <p:cNvSpPr>
            <a:spLocks noGrp="1"/>
          </p:cNvSpPr>
          <p:nvPr>
            <p:ph type="ctrTitle" hasCustomPrompt="1"/>
          </p:nvPr>
        </p:nvSpPr>
        <p:spPr>
          <a:xfrm>
            <a:off x="685800" y="2130425"/>
            <a:ext cx="5738351" cy="584217"/>
          </a:xfrm>
        </p:spPr>
        <p:txBody>
          <a:bodyPr>
            <a:normAutofit/>
          </a:bodyPr>
          <a:lstStyle>
            <a:lvl1pPr>
              <a:defRPr sz="3500" baseline="0">
                <a:solidFill>
                  <a:srgbClr val="F4EED3"/>
                </a:solidFill>
              </a:defRPr>
            </a:lvl1pPr>
          </a:lstStyle>
          <a:p>
            <a:r>
              <a:rPr lang="en-GB" dirty="0"/>
              <a:t>Section 1	</a:t>
            </a:r>
            <a:endParaRPr lang="en-US" dirty="0"/>
          </a:p>
        </p:txBody>
      </p:sp>
      <p:sp>
        <p:nvSpPr>
          <p:cNvPr id="11" name="Text Placeholder 9"/>
          <p:cNvSpPr>
            <a:spLocks noGrp="1"/>
          </p:cNvSpPr>
          <p:nvPr>
            <p:ph type="body" sz="quarter" idx="10" hasCustomPrompt="1"/>
          </p:nvPr>
        </p:nvSpPr>
        <p:spPr>
          <a:xfrm>
            <a:off x="685800" y="2788797"/>
            <a:ext cx="8343900" cy="1766964"/>
          </a:xfrm>
        </p:spPr>
        <p:txBody>
          <a:bodyPr>
            <a:noAutofit/>
          </a:bodyPr>
          <a:lstStyle>
            <a:lvl1pPr marL="0" indent="0">
              <a:buNone/>
              <a:defRPr sz="3200">
                <a:solidFill>
                  <a:srgbClr val="F4EED3"/>
                </a:solidFill>
              </a:defRPr>
            </a:lvl1pPr>
          </a:lstStyle>
          <a:p>
            <a:pPr lvl="0"/>
            <a:r>
              <a:rPr lang="en-GB" i="0" dirty="0">
                <a:latin typeface="+mn-lt"/>
              </a:rPr>
              <a:t>Why A Good School Food Culture Matters </a:t>
            </a:r>
            <a:endParaRPr lang="en-US" dirty="0"/>
          </a:p>
        </p:txBody>
      </p:sp>
    </p:spTree>
    <p:extLst>
      <p:ext uri="{BB962C8B-B14F-4D97-AF65-F5344CB8AC3E}">
        <p14:creationId xmlns:p14="http://schemas.microsoft.com/office/powerpoint/2010/main" val="9020329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6" name="Title 1"/>
          <p:cNvSpPr>
            <a:spLocks noGrp="1"/>
          </p:cNvSpPr>
          <p:nvPr>
            <p:ph type="title"/>
          </p:nvPr>
        </p:nvSpPr>
        <p:spPr>
          <a:xfrm>
            <a:off x="605038" y="1106009"/>
            <a:ext cx="8229600" cy="1039091"/>
          </a:xfrm>
        </p:spPr>
        <p:txBody>
          <a:bodyPr/>
          <a:lstStyle>
            <a:lvl1pPr>
              <a:defRPr>
                <a:solidFill>
                  <a:schemeClr val="bg2"/>
                </a:solidFill>
              </a:defRPr>
            </a:lvl1pPr>
          </a:lstStyle>
          <a:p>
            <a:r>
              <a:rPr lang="en-GB" dirty="0"/>
              <a:t>Click to edit Master title style</a:t>
            </a:r>
            <a:endParaRPr lang="en-US" dirty="0"/>
          </a:p>
        </p:txBody>
      </p:sp>
      <p:sp>
        <p:nvSpPr>
          <p:cNvPr id="7" name="Content Placeholder 2"/>
          <p:cNvSpPr>
            <a:spLocks noGrp="1"/>
          </p:cNvSpPr>
          <p:nvPr>
            <p:ph idx="1"/>
          </p:nvPr>
        </p:nvSpPr>
        <p:spPr>
          <a:xfrm>
            <a:off x="605038" y="2322911"/>
            <a:ext cx="8229600" cy="3847503"/>
          </a:xfrm>
        </p:spPr>
        <p:txBody>
          <a:bodyPr/>
          <a:lstStyle>
            <a:lvl1pPr>
              <a:defRPr>
                <a:solidFill>
                  <a:srgbClr val="F4EED3"/>
                </a:solidFill>
              </a:defRPr>
            </a:lvl1pPr>
            <a:lvl2pPr>
              <a:defRPr>
                <a:solidFill>
                  <a:srgbClr val="F4EED3"/>
                </a:solidFill>
              </a:defRPr>
            </a:lvl2pPr>
            <a:lvl3pPr>
              <a:defRPr>
                <a:solidFill>
                  <a:srgbClr val="F4EED3"/>
                </a:solidFill>
              </a:defRPr>
            </a:lvl3pPr>
            <a:lvl4pPr>
              <a:defRPr>
                <a:solidFill>
                  <a:srgbClr val="F4EED3"/>
                </a:solidFill>
              </a:defRPr>
            </a:lvl4pPr>
            <a:lvl5pPr>
              <a:defRPr>
                <a:solidFill>
                  <a:srgbClr val="F4EED3"/>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7205069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5671272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311701" y="593366"/>
            <a:ext cx="8520599" cy="763598"/>
          </a:xfrm>
          <a:prstGeom prst="rect">
            <a:avLst/>
          </a:prstGeom>
          <a:noFill/>
          <a:ln>
            <a:noFill/>
          </a:ln>
        </p:spPr>
        <p:txBody>
          <a:bodyPr lIns="91425" tIns="91425" rIns="91425" bIns="91425" anchor="t"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3" name="Shape 23"/>
          <p:cNvSpPr txBox="1">
            <a:spLocks noGrp="1"/>
          </p:cNvSpPr>
          <p:nvPr>
            <p:ph type="body" idx="1"/>
          </p:nvPr>
        </p:nvSpPr>
        <p:spPr>
          <a:xfrm>
            <a:off x="311701" y="1536633"/>
            <a:ext cx="8520599" cy="4555199"/>
          </a:xfrm>
          <a:prstGeom prst="rect">
            <a:avLst/>
          </a:prstGeom>
          <a:noFill/>
          <a:ln>
            <a:noFill/>
          </a:ln>
        </p:spPr>
        <p:txBody>
          <a:bodyPr lIns="91425" tIns="91425" rIns="91425" bIns="91425" anchor="t" anchorCtr="0"/>
          <a:lstStyle>
            <a:lvl1pPr marL="342900" marR="0" lvl="0" indent="-139700" algn="l" rtl="0">
              <a:spcBef>
                <a:spcPts val="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24" name="Shape 24"/>
          <p:cNvSpPr txBox="1">
            <a:spLocks noGrp="1"/>
          </p:cNvSpPr>
          <p:nvPr>
            <p:ph type="sldNum" idx="12"/>
          </p:nvPr>
        </p:nvSpPr>
        <p:spPr>
          <a:xfrm>
            <a:off x="8472457" y="6217621"/>
            <a:ext cx="548699" cy="524799"/>
          </a:xfrm>
          <a:prstGeom prst="rect">
            <a:avLst/>
          </a:prstGeom>
          <a:noFill/>
          <a:ln>
            <a:noFill/>
          </a:ln>
        </p:spPr>
        <p:txBody>
          <a:bodyPr lIns="91425" tIns="91425" rIns="91425" bIns="91425" anchor="ctr" anchorCtr="0">
            <a:noAutofit/>
          </a:bodyPr>
          <a:lstStyle/>
          <a:p>
            <a:pPr marL="0" marR="0" lvl="0" indent="0" algn="r" rtl="0">
              <a:spcBef>
                <a:spcPts val="0"/>
              </a:spcBef>
              <a:buClr>
                <a:srgbClr val="888888"/>
              </a:buClr>
              <a:buSzPct val="25000"/>
              <a:buFont typeface="Calibri"/>
              <a:buNone/>
            </a:pPr>
            <a:fld id="{00000000-1234-1234-1234-123412341234}" type="slidenum">
              <a:rPr lang="en" sz="1200" b="0" i="0" u="none" strike="noStrike" cap="none">
                <a:solidFill>
                  <a:srgbClr val="888888"/>
                </a:solidFill>
                <a:latin typeface="Calibri"/>
                <a:ea typeface="Calibri"/>
                <a:cs typeface="Calibri"/>
                <a:sym typeface="Calibri"/>
              </a:rPr>
              <a:t>‹#›</a:t>
            </a:fld>
            <a:endParaRPr lang="en"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16788803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g"/><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5038" y="1106009"/>
            <a:ext cx="8229600" cy="1039091"/>
          </a:xfrm>
          <a:prstGeom prst="rect">
            <a:avLst/>
          </a:prstGeom>
        </p:spPr>
        <p:txBody>
          <a:bodyPr vert="horz" lIns="91440" tIns="45720" rIns="91440" bIns="45720" rtlCol="0" anchor="t" anchorCtr="0">
            <a:normAutofit/>
          </a:bodyPr>
          <a:lstStyle/>
          <a:p>
            <a:r>
              <a:rPr lang="en-GB" dirty="0"/>
              <a:t>Click to edit Master title style</a:t>
            </a:r>
            <a:endParaRPr lang="en-US" dirty="0"/>
          </a:p>
        </p:txBody>
      </p:sp>
      <p:sp>
        <p:nvSpPr>
          <p:cNvPr id="3" name="Text Placeholder 2"/>
          <p:cNvSpPr>
            <a:spLocks noGrp="1"/>
          </p:cNvSpPr>
          <p:nvPr>
            <p:ph type="body" idx="1"/>
          </p:nvPr>
        </p:nvSpPr>
        <p:spPr>
          <a:xfrm>
            <a:off x="605038" y="2322911"/>
            <a:ext cx="8229600" cy="3847503"/>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pic>
        <p:nvPicPr>
          <p:cNvPr id="4" name="Picture 3" descr="footer-[red].jp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0" y="6170414"/>
            <a:ext cx="9144000" cy="687586"/>
          </a:xfrm>
          <a:prstGeom prst="rect">
            <a:avLst/>
          </a:prstGeom>
        </p:spPr>
      </p:pic>
      <p:pic>
        <p:nvPicPr>
          <p:cNvPr id="6" name="Picture 5"/>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0" y="0"/>
            <a:ext cx="9144000" cy="910828"/>
          </a:xfrm>
          <a:prstGeom prst="rect">
            <a:avLst/>
          </a:prstGeom>
        </p:spPr>
      </p:pic>
    </p:spTree>
    <p:extLst>
      <p:ext uri="{BB962C8B-B14F-4D97-AF65-F5344CB8AC3E}">
        <p14:creationId xmlns:p14="http://schemas.microsoft.com/office/powerpoint/2010/main" val="2145229425"/>
      </p:ext>
    </p:extLst>
  </p:cSld>
  <p:clrMap bg1="lt1" tx1="dk1" bg2="lt2" tx2="dk2" accent1="accent1" accent2="accent2" accent3="accent3" accent4="accent4" accent5="accent5" accent6="accent6" hlink="hlink" folHlink="folHlink"/>
  <p:sldLayoutIdLst>
    <p:sldLayoutId id="2147483655" r:id="rId1"/>
    <p:sldLayoutId id="2147483649" r:id="rId2"/>
    <p:sldLayoutId id="2147483656" r:id="rId3"/>
    <p:sldLayoutId id="2147483650" r:id="rId4"/>
    <p:sldLayoutId id="2147483657" r:id="rId5"/>
  </p:sldLayoutIdLst>
  <p:txStyles>
    <p:titleStyle>
      <a:lvl1pPr algn="l" defTabSz="457200" rtl="0" eaLnBrk="1" latinLnBrk="0" hangingPunct="1">
        <a:spcBef>
          <a:spcPct val="0"/>
        </a:spcBef>
        <a:buNone/>
        <a:defRPr sz="2400" i="1" kern="1200">
          <a:solidFill>
            <a:schemeClr val="tx2"/>
          </a:solidFill>
          <a:latin typeface="+mj-lt"/>
          <a:ea typeface="+mj-ea"/>
          <a:cs typeface="+mj-cs"/>
        </a:defRPr>
      </a:lvl1pPr>
    </p:titleStyle>
    <p:bodyStyle>
      <a:lvl1pPr marL="0" indent="0" algn="l" defTabSz="457200" rtl="0" eaLnBrk="1" latinLnBrk="0" hangingPunct="1">
        <a:spcBef>
          <a:spcPct val="20000"/>
        </a:spcBef>
        <a:buFont typeface="Arial"/>
        <a:buNone/>
        <a:defRPr sz="1800" kern="1200">
          <a:solidFill>
            <a:schemeClr val="tx1"/>
          </a:solidFill>
          <a:latin typeface="+mn-lt"/>
          <a:ea typeface="+mn-ea"/>
          <a:cs typeface="+mn-cs"/>
        </a:defRPr>
      </a:lvl1pPr>
      <a:lvl2pPr marL="457200" indent="0" algn="l" defTabSz="457200" rtl="0" eaLnBrk="1" latinLnBrk="0" hangingPunct="1">
        <a:spcBef>
          <a:spcPct val="20000"/>
        </a:spcBef>
        <a:buFont typeface="Arial"/>
        <a:buNone/>
        <a:defRPr sz="1800" kern="1200">
          <a:solidFill>
            <a:schemeClr val="tx1"/>
          </a:solidFill>
          <a:latin typeface="+mn-lt"/>
          <a:ea typeface="+mn-ea"/>
          <a:cs typeface="+mn-cs"/>
        </a:defRPr>
      </a:lvl2pPr>
      <a:lvl3pPr marL="914400" indent="0" algn="l" defTabSz="457200" rtl="0" eaLnBrk="1" latinLnBrk="0" hangingPunct="1">
        <a:spcBef>
          <a:spcPct val="20000"/>
        </a:spcBef>
        <a:buFont typeface="Arial"/>
        <a:buNone/>
        <a:defRPr sz="1800" kern="1200">
          <a:solidFill>
            <a:schemeClr val="tx1"/>
          </a:solidFill>
          <a:latin typeface="+mn-lt"/>
          <a:ea typeface="+mn-ea"/>
          <a:cs typeface="+mn-cs"/>
        </a:defRPr>
      </a:lvl3pPr>
      <a:lvl4pPr marL="1371600" indent="0" algn="l" defTabSz="457200" rtl="0" eaLnBrk="1" latinLnBrk="0" hangingPunct="1">
        <a:spcBef>
          <a:spcPct val="20000"/>
        </a:spcBef>
        <a:buFont typeface="Arial"/>
        <a:buNone/>
        <a:defRPr sz="1800" kern="1200">
          <a:solidFill>
            <a:schemeClr val="tx1"/>
          </a:solidFill>
          <a:latin typeface="+mn-lt"/>
          <a:ea typeface="+mn-ea"/>
          <a:cs typeface="+mn-cs"/>
        </a:defRPr>
      </a:lvl4pPr>
      <a:lvl5pPr marL="1828800" indent="0" algn="l" defTabSz="457200" rtl="0" eaLnBrk="1" latinLnBrk="0" hangingPunct="1">
        <a:spcBef>
          <a:spcPct val="20000"/>
        </a:spcBef>
        <a:buFont typeface="Arial"/>
        <a:buNone/>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hscic.gov.uk/catalogue/PUB17137/CDHS2013-Executive-Summary.pdf" TargetMode="External"/><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38.jpeg"/><Relationship Id="rId4" Type="http://schemas.openxmlformats.org/officeDocument/2006/relationships/hyperlink" Target="https://www.noo.org.uk/gsf.php5?f=313571&amp;fv=21149"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hyperlink" Target="https://www.noo.org.uk/gsf.php5?f=313571&amp;fv=21149"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image" Target="../media/image42.png"/><Relationship Id="rId4" Type="http://schemas.openxmlformats.org/officeDocument/2006/relationships/image" Target="../media/image41.png"/></Relationships>
</file>

<file path=ppt/slides/_rels/slide13.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44.jp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www.cornwallhealthyschools.org/" TargetMode="External"/><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45.png"/></Relationships>
</file>

<file path=ppt/slides/_rels/slide17.xml.rels><?xml version="1.0" encoding="UTF-8" standalone="yes"?>
<Relationships xmlns="http://schemas.openxmlformats.org/package/2006/relationships"><Relationship Id="rId3" Type="http://schemas.openxmlformats.org/officeDocument/2006/relationships/hyperlink" Target="http://www.schoolfoodplan.com/resources" TargetMode="External"/><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47.jpeg"/><Relationship Id="rId5" Type="http://schemas.openxmlformats.org/officeDocument/2006/relationships/image" Target="../media/image46.png"/><Relationship Id="rId4" Type="http://schemas.openxmlformats.org/officeDocument/2006/relationships/hyperlink" Target="https://www.gov.uk/government/publications/the-eatwell-guide" TargetMode="Externa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8" Type="http://schemas.openxmlformats.org/officeDocument/2006/relationships/hyperlink" Target="http://whatworkswell.schoolfoodplan.com/articles/view/216?title=farming%20in%20urban%20schools" TargetMode="External"/><Relationship Id="rId13" Type="http://schemas.openxmlformats.org/officeDocument/2006/relationships/image" Target="../media/image52.jpeg"/><Relationship Id="rId3" Type="http://schemas.openxmlformats.org/officeDocument/2006/relationships/hyperlink" Target="http://whatworkswell.schoolfoodplan.com/" TargetMode="External"/><Relationship Id="rId7" Type="http://schemas.openxmlformats.org/officeDocument/2006/relationships/image" Target="../media/image49.png"/><Relationship Id="rId12" Type="http://schemas.openxmlformats.org/officeDocument/2006/relationships/hyperlink" Target="http://whatworkswell.schoolfoodplan.com/articles/view/543" TargetMode="External"/><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hyperlink" Target="http://whatworkswell.schoolfoodplan.com/articles/view/13?title=creating%20an%20incredible%20food%20culture%20" TargetMode="External"/><Relationship Id="rId11" Type="http://schemas.openxmlformats.org/officeDocument/2006/relationships/image" Target="../media/image51.jpeg"/><Relationship Id="rId5" Type="http://schemas.openxmlformats.org/officeDocument/2006/relationships/image" Target="../media/image48.jpeg"/><Relationship Id="rId15" Type="http://schemas.openxmlformats.org/officeDocument/2006/relationships/image" Target="../media/image53.png"/><Relationship Id="rId10" Type="http://schemas.openxmlformats.org/officeDocument/2006/relationships/hyperlink" Target="http://whatworkswell.schoolfoodplan.com/articles/view/184?title=inspiring%20children%20to%20grow,%20cook%20and%20taste%20food" TargetMode="External"/><Relationship Id="rId4" Type="http://schemas.openxmlformats.org/officeDocument/2006/relationships/hyperlink" Target="http://whatworkswell.schoolfoodplan.com/articles/view/75?title=tips%20on%20improving%20the%20dining%20experience" TargetMode="External"/><Relationship Id="rId9" Type="http://schemas.openxmlformats.org/officeDocument/2006/relationships/image" Target="../media/image50.jpeg"/><Relationship Id="rId14" Type="http://schemas.openxmlformats.org/officeDocument/2006/relationships/hyperlink" Target="https://www.dropbox.com/s/wf3a2zvnq716njh/1105-School-Food-Plan-MASTER-h264.mov?dl=0&amp;preview=1105-School-Food-Plan-MASTER-h264.mov"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8" Type="http://schemas.openxmlformats.org/officeDocument/2006/relationships/image" Target="../media/image58.png"/><Relationship Id="rId13" Type="http://schemas.openxmlformats.org/officeDocument/2006/relationships/image" Target="../media/image63.png"/><Relationship Id="rId18" Type="http://schemas.openxmlformats.org/officeDocument/2006/relationships/image" Target="../media/image68.png"/><Relationship Id="rId3" Type="http://schemas.openxmlformats.org/officeDocument/2006/relationships/hyperlink" Target="http://www.schoolfoodplan.com/resources" TargetMode="External"/><Relationship Id="rId21" Type="http://schemas.openxmlformats.org/officeDocument/2006/relationships/image" Target="../media/image71.png"/><Relationship Id="rId7" Type="http://schemas.openxmlformats.org/officeDocument/2006/relationships/image" Target="../media/image57.png"/><Relationship Id="rId12" Type="http://schemas.openxmlformats.org/officeDocument/2006/relationships/image" Target="../media/image62.png"/><Relationship Id="rId17" Type="http://schemas.openxmlformats.org/officeDocument/2006/relationships/image" Target="../media/image67.png"/><Relationship Id="rId2" Type="http://schemas.openxmlformats.org/officeDocument/2006/relationships/notesSlide" Target="../notesSlides/notesSlide24.xml"/><Relationship Id="rId16" Type="http://schemas.openxmlformats.org/officeDocument/2006/relationships/image" Target="../media/image66.png"/><Relationship Id="rId20" Type="http://schemas.openxmlformats.org/officeDocument/2006/relationships/image" Target="../media/image70.png"/><Relationship Id="rId1" Type="http://schemas.openxmlformats.org/officeDocument/2006/relationships/slideLayout" Target="../slideLayouts/slideLayout4.xml"/><Relationship Id="rId6" Type="http://schemas.openxmlformats.org/officeDocument/2006/relationships/image" Target="../media/image56.png"/><Relationship Id="rId11" Type="http://schemas.openxmlformats.org/officeDocument/2006/relationships/image" Target="../media/image61.png"/><Relationship Id="rId5" Type="http://schemas.openxmlformats.org/officeDocument/2006/relationships/image" Target="../media/image55.png"/><Relationship Id="rId15" Type="http://schemas.openxmlformats.org/officeDocument/2006/relationships/image" Target="../media/image65.png"/><Relationship Id="rId23" Type="http://schemas.openxmlformats.org/officeDocument/2006/relationships/image" Target="../media/image73.png"/><Relationship Id="rId10" Type="http://schemas.openxmlformats.org/officeDocument/2006/relationships/image" Target="../media/image60.png"/><Relationship Id="rId19" Type="http://schemas.openxmlformats.org/officeDocument/2006/relationships/image" Target="../media/image69.png"/><Relationship Id="rId4" Type="http://schemas.openxmlformats.org/officeDocument/2006/relationships/image" Target="../media/image54.png"/><Relationship Id="rId9" Type="http://schemas.openxmlformats.org/officeDocument/2006/relationships/image" Target="../media/image59.png"/><Relationship Id="rId14" Type="http://schemas.openxmlformats.org/officeDocument/2006/relationships/image" Target="../media/image64.png"/><Relationship Id="rId22" Type="http://schemas.openxmlformats.org/officeDocument/2006/relationships/image" Target="../media/image7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s/_rels/slide5.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hyperlink" Target="https://www.noo.org.uk/gsf.php5?f=313571&amp;fv=21149" TargetMode="External"/><Relationship Id="rId3" Type="http://schemas.openxmlformats.org/officeDocument/2006/relationships/image" Target="../media/image18.pn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hyperlink" Target="http://www.schoolfoodplan.com/standards/" TargetMode="External"/><Relationship Id="rId3" Type="http://schemas.openxmlformats.org/officeDocument/2006/relationships/image" Target="../media/image28.jpeg"/><Relationship Id="rId7" Type="http://schemas.openxmlformats.org/officeDocument/2006/relationships/hyperlink" Target="http://www.schoolfoodplan.com/cooking-in-the-curriculum/" TargetMode="External"/><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hyperlink" Target="http://www.schoolfoodplan.com/ofsted/" TargetMode="External"/><Relationship Id="rId5" Type="http://schemas.openxmlformats.org/officeDocument/2006/relationships/hyperlink" Target="https://www.gov.uk/government/uploads/system/uploads/attachment_data/file/408015/Archived-Universal_infant_free_school_meals_departmental_advice_30092014.pdf" TargetMode="External"/><Relationship Id="rId4" Type="http://schemas.openxmlformats.org/officeDocument/2006/relationships/hyperlink" Target="http://www.schoolfoodplan.com/" TargetMode="External"/></Relationships>
</file>

<file path=ppt/slides/_rels/slide8.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29.png"/><Relationship Id="rId7" Type="http://schemas.openxmlformats.org/officeDocument/2006/relationships/image" Target="../media/image33.png"/><Relationship Id="rId12" Type="http://schemas.openxmlformats.org/officeDocument/2006/relationships/hyperlink" Target="https://www.noo.org.uk/gsf.php5?f=313571&amp;fv=21149" TargetMode="External"/><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32.jpeg"/><Relationship Id="rId11" Type="http://schemas.openxmlformats.org/officeDocument/2006/relationships/hyperlink" Target="http://www.noo.org.uk/slide_sets" TargetMode="External"/><Relationship Id="rId5" Type="http://schemas.openxmlformats.org/officeDocument/2006/relationships/image" Target="../media/image31.png"/><Relationship Id="rId10" Type="http://schemas.openxmlformats.org/officeDocument/2006/relationships/image" Target="../media/image36.jpeg"/><Relationship Id="rId4" Type="http://schemas.openxmlformats.org/officeDocument/2006/relationships/image" Target="../media/image30.jpeg"/><Relationship Id="rId9" Type="http://schemas.openxmlformats.org/officeDocument/2006/relationships/image" Target="../media/image35.png"/></Relationships>
</file>

<file path=ppt/slides/_rels/slide9.xml.rels><?xml version="1.0" encoding="UTF-8" standalone="yes"?>
<Relationships xmlns="http://schemas.openxmlformats.org/package/2006/relationships"><Relationship Id="rId3" Type="http://schemas.openxmlformats.org/officeDocument/2006/relationships/hyperlink" Target="https://www.noo.org.uk/gsf.php5?f=313571&amp;fv=21149" TargetMode="External"/><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3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05038" y="1106009"/>
            <a:ext cx="8229600" cy="1039091"/>
          </a:xfrm>
        </p:spPr>
        <p:txBody>
          <a:bodyPr/>
          <a:lstStyle/>
          <a:p>
            <a:pPr lvl="0">
              <a:spcBef>
                <a:spcPts val="0"/>
              </a:spcBef>
            </a:pPr>
            <a:r>
              <a:rPr lang="en" dirty="0">
                <a:ea typeface="Calibri"/>
                <a:cs typeface="Calibri"/>
                <a:sym typeface="Calibri"/>
              </a:rPr>
              <a:t>The Importance </a:t>
            </a:r>
            <a:r>
              <a:rPr lang="en" dirty="0" smtClean="0">
                <a:ea typeface="Calibri"/>
                <a:cs typeface="Calibri"/>
                <a:sym typeface="Calibri"/>
              </a:rPr>
              <a:t>of a </a:t>
            </a:r>
            <a:r>
              <a:rPr lang="en" dirty="0">
                <a:ea typeface="Calibri"/>
                <a:cs typeface="Calibri"/>
                <a:sym typeface="Calibri"/>
              </a:rPr>
              <a:t>Good School Food Culture </a:t>
            </a:r>
          </a:p>
        </p:txBody>
      </p:sp>
    </p:spTree>
    <p:extLst>
      <p:ext uri="{BB962C8B-B14F-4D97-AF65-F5344CB8AC3E}">
        <p14:creationId xmlns:p14="http://schemas.microsoft.com/office/powerpoint/2010/main" val="210253468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265"/>
          <p:cNvSpPr/>
          <p:nvPr/>
        </p:nvSpPr>
        <p:spPr>
          <a:xfrm>
            <a:off x="395536" y="1973541"/>
            <a:ext cx="8439102" cy="707886"/>
          </a:xfrm>
          <a:prstGeom prst="rect">
            <a:avLst/>
          </a:prstGeom>
          <a:noFill/>
          <a:ln>
            <a:noFill/>
          </a:ln>
        </p:spPr>
        <p:txBody>
          <a:bodyPr lIns="91425" tIns="45700" rIns="91425" bIns="45700" anchor="t" anchorCtr="0">
            <a:noAutofit/>
          </a:bodyPr>
          <a:lstStyle/>
          <a:p>
            <a:pPr marL="228600" marR="0" lvl="0" indent="0" algn="just" rtl="0">
              <a:spcBef>
                <a:spcPts val="0"/>
              </a:spcBef>
              <a:buSzPct val="25000"/>
              <a:buNone/>
            </a:pPr>
            <a:r>
              <a:rPr lang="en" dirty="0">
                <a:ea typeface="Calibri"/>
                <a:cs typeface="Calibri"/>
                <a:sym typeface="Calibri"/>
              </a:rPr>
              <a:t>What percentage of children have decay in their teeth? </a:t>
            </a:r>
            <a:endParaRPr lang="en" b="1" dirty="0">
              <a:ea typeface="Calibri"/>
              <a:cs typeface="Calibri"/>
              <a:sym typeface="Calibri"/>
            </a:endParaRPr>
          </a:p>
        </p:txBody>
      </p:sp>
      <p:sp>
        <p:nvSpPr>
          <p:cNvPr id="2" name="Title 1"/>
          <p:cNvSpPr>
            <a:spLocks noGrp="1"/>
          </p:cNvSpPr>
          <p:nvPr>
            <p:ph type="title"/>
          </p:nvPr>
        </p:nvSpPr>
        <p:spPr/>
        <p:txBody>
          <a:bodyPr/>
          <a:lstStyle/>
          <a:p>
            <a:r>
              <a:rPr lang="en-GB" dirty="0"/>
              <a:t>Question?</a:t>
            </a:r>
          </a:p>
        </p:txBody>
      </p:sp>
      <p:sp>
        <p:nvSpPr>
          <p:cNvPr id="8" name="Shape 265"/>
          <p:cNvSpPr/>
          <p:nvPr/>
        </p:nvSpPr>
        <p:spPr>
          <a:xfrm>
            <a:off x="395536" y="5313641"/>
            <a:ext cx="8439102" cy="707886"/>
          </a:xfrm>
          <a:prstGeom prst="rect">
            <a:avLst/>
          </a:prstGeom>
          <a:noFill/>
          <a:ln>
            <a:noFill/>
          </a:ln>
        </p:spPr>
        <p:txBody>
          <a:bodyPr lIns="91425" tIns="45700" rIns="91425" bIns="45700" anchor="t" anchorCtr="0">
            <a:noAutofit/>
          </a:bodyPr>
          <a:lstStyle/>
          <a:p>
            <a:pPr marL="228600" marR="0" lvl="0" indent="0" algn="just" rtl="0">
              <a:spcBef>
                <a:spcPts val="0"/>
              </a:spcBef>
              <a:buSzPct val="25000"/>
              <a:buNone/>
            </a:pPr>
            <a:r>
              <a:rPr lang="en" dirty="0">
                <a:ea typeface="Calibri"/>
                <a:cs typeface="Calibri"/>
                <a:sym typeface="Calibri"/>
              </a:rPr>
              <a:t>Nearly </a:t>
            </a:r>
            <a:r>
              <a:rPr lang="en" b="1" dirty="0">
                <a:ea typeface="Calibri"/>
                <a:cs typeface="Calibri"/>
                <a:sym typeface="Calibri"/>
              </a:rPr>
              <a:t>a third of 5 year olds </a:t>
            </a:r>
            <a:r>
              <a:rPr lang="en" dirty="0">
                <a:ea typeface="Calibri"/>
                <a:cs typeface="Calibri"/>
                <a:sym typeface="Calibri"/>
              </a:rPr>
              <a:t>(31%) and </a:t>
            </a:r>
            <a:r>
              <a:rPr lang="en" b="1" dirty="0">
                <a:ea typeface="Calibri"/>
                <a:cs typeface="Calibri"/>
                <a:sym typeface="Calibri"/>
              </a:rPr>
              <a:t>nearly half of 8 year olds </a:t>
            </a:r>
            <a:r>
              <a:rPr lang="en" dirty="0">
                <a:ea typeface="Calibri"/>
                <a:cs typeface="Calibri"/>
                <a:sym typeface="Calibri"/>
              </a:rPr>
              <a:t>(46%)</a:t>
            </a:r>
          </a:p>
          <a:p>
            <a:pPr marL="228600" marR="0" lvl="0" indent="0" algn="just" rtl="0">
              <a:spcBef>
                <a:spcPts val="0"/>
              </a:spcBef>
              <a:buSzPct val="25000"/>
              <a:buNone/>
            </a:pPr>
            <a:endParaRPr lang="en" dirty="0">
              <a:ea typeface="Calibri"/>
              <a:cs typeface="Calibri"/>
              <a:sym typeface="Calibri"/>
            </a:endParaRPr>
          </a:p>
          <a:p>
            <a:pPr marL="228600" marR="0" lvl="0" indent="0" algn="just" rtl="0">
              <a:spcBef>
                <a:spcPts val="0"/>
              </a:spcBef>
              <a:buSzPct val="25000"/>
              <a:buNone/>
            </a:pPr>
            <a:r>
              <a:rPr lang="en" dirty="0">
                <a:ea typeface="Calibri"/>
                <a:cs typeface="Calibri"/>
                <a:sym typeface="Calibri"/>
              </a:rPr>
              <a:t>Over </a:t>
            </a:r>
            <a:r>
              <a:rPr lang="en" b="1" dirty="0">
                <a:ea typeface="Calibri"/>
                <a:cs typeface="Calibri"/>
                <a:sym typeface="Calibri"/>
              </a:rPr>
              <a:t>a third of 12 year olds </a:t>
            </a:r>
            <a:r>
              <a:rPr lang="en" dirty="0">
                <a:ea typeface="Calibri"/>
                <a:cs typeface="Calibri"/>
                <a:sym typeface="Calibri"/>
              </a:rPr>
              <a:t>(34%) and </a:t>
            </a:r>
            <a:r>
              <a:rPr lang="en" b="1" dirty="0">
                <a:ea typeface="Calibri"/>
                <a:cs typeface="Calibri"/>
                <a:sym typeface="Calibri"/>
              </a:rPr>
              <a:t>nearly half of 15 year olds </a:t>
            </a:r>
            <a:r>
              <a:rPr lang="en" dirty="0">
                <a:ea typeface="Calibri"/>
                <a:cs typeface="Calibri"/>
                <a:sym typeface="Calibri"/>
              </a:rPr>
              <a:t>(46%)  </a:t>
            </a:r>
            <a:endParaRPr lang="en" b="1" dirty="0">
              <a:ea typeface="Calibri"/>
              <a:cs typeface="Calibri"/>
              <a:sym typeface="Calibri"/>
            </a:endParaRPr>
          </a:p>
        </p:txBody>
      </p:sp>
      <p:sp>
        <p:nvSpPr>
          <p:cNvPr id="10" name="Shape 180"/>
          <p:cNvSpPr txBox="1"/>
          <p:nvPr/>
        </p:nvSpPr>
        <p:spPr>
          <a:xfrm>
            <a:off x="493414" y="6577917"/>
            <a:ext cx="7353899" cy="276899"/>
          </a:xfrm>
          <a:prstGeom prst="rect">
            <a:avLst/>
          </a:prstGeom>
          <a:noFill/>
          <a:ln>
            <a:noFill/>
          </a:ln>
        </p:spPr>
        <p:txBody>
          <a:bodyPr lIns="91425" tIns="45700" rIns="91425" bIns="45700" anchor="t" anchorCtr="0">
            <a:noAutofit/>
          </a:bodyPr>
          <a:lstStyle/>
          <a:p>
            <a:pPr>
              <a:buSzPct val="25000"/>
            </a:pPr>
            <a:r>
              <a:rPr lang="en" sz="1000" b="1" dirty="0">
                <a:ea typeface="Calibri"/>
                <a:cs typeface="Arial" panose="020B0604020202020204" pitchFamily="34" charset="0"/>
                <a:sym typeface="Calibri"/>
              </a:rPr>
              <a:t>Adapted from: </a:t>
            </a:r>
            <a:r>
              <a:rPr lang="en" sz="1000" u="sng" dirty="0">
                <a:solidFill>
                  <a:schemeClr val="hlink"/>
                </a:solidFill>
                <a:hlinkClick r:id="rId3"/>
              </a:rPr>
              <a:t>http://www.hscic.gov.uk/catalogue/PUB17137/CDHS2013-Executive-Summary.pdf</a:t>
            </a:r>
            <a:r>
              <a:rPr lang="en" sz="1000" dirty="0"/>
              <a:t> </a:t>
            </a:r>
          </a:p>
          <a:p>
            <a:pPr lvl="0">
              <a:buSzPct val="25000"/>
            </a:pPr>
            <a:endParaRPr lang="en" sz="1200" dirty="0">
              <a:solidFill>
                <a:schemeClr val="hlink"/>
              </a:solidFill>
              <a:ea typeface="Calibri"/>
              <a:cs typeface="Arial" panose="020B0604020202020204" pitchFamily="34" charset="0"/>
              <a:sym typeface="Calibri"/>
              <a:hlinkClick r:id="rId4"/>
            </a:endParaRPr>
          </a:p>
        </p:txBody>
      </p:sp>
      <p:pic>
        <p:nvPicPr>
          <p:cNvPr id="1026" name="Picture 2" descr="Dental experts are calling on the Government to put graphic, tobacco-style warning labels on sugary drinks. The warnings could feature images like this, of a 3-year-old who had 11 teeth pulled after being given Coke in a sipper bottle throughout the day."/>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69297" y="2521793"/>
            <a:ext cx="4744416" cy="26629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9873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265"/>
          <p:cNvSpPr/>
          <p:nvPr/>
        </p:nvSpPr>
        <p:spPr>
          <a:xfrm>
            <a:off x="395536" y="1973541"/>
            <a:ext cx="8439102" cy="707886"/>
          </a:xfrm>
          <a:prstGeom prst="rect">
            <a:avLst/>
          </a:prstGeom>
          <a:noFill/>
          <a:ln>
            <a:noFill/>
          </a:ln>
        </p:spPr>
        <p:txBody>
          <a:bodyPr lIns="91425" tIns="45700" rIns="91425" bIns="45700" anchor="t" anchorCtr="0">
            <a:noAutofit/>
          </a:bodyPr>
          <a:lstStyle/>
          <a:p>
            <a:pPr marL="228600" marR="0" lvl="0" indent="0" algn="just" rtl="0">
              <a:spcBef>
                <a:spcPts val="0"/>
              </a:spcBef>
              <a:buSzPct val="25000"/>
              <a:buNone/>
            </a:pPr>
            <a:r>
              <a:rPr lang="en" dirty="0">
                <a:ea typeface="Calibri"/>
                <a:cs typeface="Calibri"/>
                <a:sym typeface="Calibri"/>
              </a:rPr>
              <a:t>On average, how many of their five (fruit and veg) a day do children eat?</a:t>
            </a:r>
            <a:endParaRPr lang="en" b="1" dirty="0">
              <a:ea typeface="Calibri"/>
              <a:cs typeface="Calibri"/>
              <a:sym typeface="Calibri"/>
            </a:endParaRPr>
          </a:p>
        </p:txBody>
      </p:sp>
      <p:sp>
        <p:nvSpPr>
          <p:cNvPr id="2" name="Title 1"/>
          <p:cNvSpPr>
            <a:spLocks noGrp="1"/>
          </p:cNvSpPr>
          <p:nvPr>
            <p:ph type="title"/>
          </p:nvPr>
        </p:nvSpPr>
        <p:spPr/>
        <p:txBody>
          <a:bodyPr/>
          <a:lstStyle/>
          <a:p>
            <a:r>
              <a:rPr lang="en-GB" dirty="0"/>
              <a:t>Question?</a:t>
            </a:r>
          </a:p>
        </p:txBody>
      </p:sp>
      <p:pic>
        <p:nvPicPr>
          <p:cNvPr id="9" name="Shape 189"/>
          <p:cNvPicPr preferRelativeResize="0"/>
          <p:nvPr/>
        </p:nvPicPr>
        <p:blipFill>
          <a:blip r:embed="rId3">
            <a:alphaModFix/>
            <a:extLst>
              <a:ext uri="{28A0092B-C50C-407E-A947-70E740481C1C}">
                <a14:useLocalDpi xmlns:a14="http://schemas.microsoft.com/office/drawing/2010/main" val="0"/>
              </a:ext>
            </a:extLst>
          </a:blip>
          <a:stretch>
            <a:fillRect/>
          </a:stretch>
        </p:blipFill>
        <p:spPr>
          <a:xfrm>
            <a:off x="719568" y="2489200"/>
            <a:ext cx="7446532" cy="3737774"/>
          </a:xfrm>
          <a:prstGeom prst="rect">
            <a:avLst/>
          </a:prstGeom>
          <a:noFill/>
          <a:ln>
            <a:noFill/>
          </a:ln>
        </p:spPr>
      </p:pic>
      <p:sp>
        <p:nvSpPr>
          <p:cNvPr id="10" name="Shape 180"/>
          <p:cNvSpPr txBox="1"/>
          <p:nvPr/>
        </p:nvSpPr>
        <p:spPr>
          <a:xfrm>
            <a:off x="493414" y="6577917"/>
            <a:ext cx="7672686" cy="276899"/>
          </a:xfrm>
          <a:prstGeom prst="rect">
            <a:avLst/>
          </a:prstGeom>
          <a:noFill/>
          <a:ln>
            <a:noFill/>
          </a:ln>
        </p:spPr>
        <p:txBody>
          <a:bodyPr lIns="91425" tIns="45700" rIns="91425" bIns="45700" anchor="t" anchorCtr="0">
            <a:noAutofit/>
          </a:bodyPr>
          <a:lstStyle/>
          <a:p>
            <a:pPr>
              <a:buSzPct val="25000"/>
            </a:pPr>
            <a:r>
              <a:rPr lang="en" sz="1000" b="1" dirty="0">
                <a:ea typeface="Calibri"/>
                <a:cs typeface="Arial" panose="020B0604020202020204" pitchFamily="34" charset="0"/>
                <a:sym typeface="Calibri"/>
              </a:rPr>
              <a:t>Adapted from</a:t>
            </a:r>
            <a:r>
              <a:rPr lang="en" sz="1000" dirty="0">
                <a:ea typeface="Calibri"/>
                <a:cs typeface="Arial" panose="020B0604020202020204" pitchFamily="34" charset="0"/>
                <a:sym typeface="Calibri"/>
              </a:rPr>
              <a:t>: </a:t>
            </a:r>
            <a:r>
              <a:rPr lang="en-GB" sz="1000" dirty="0">
                <a:solidFill>
                  <a:schemeClr val="hlink"/>
                </a:solidFill>
                <a:ea typeface="Calibri"/>
                <a:cs typeface="Calibri"/>
                <a:sym typeface="Calibri"/>
              </a:rPr>
              <a:t>http://www.noo.org.uk/securefiles/160223_1318//Child-dietfactsheetDec2015.pdf</a:t>
            </a:r>
            <a:r>
              <a:rPr lang="en" sz="1000" dirty="0" smtClean="0">
                <a:solidFill>
                  <a:srgbClr val="C00000"/>
                </a:solidFill>
                <a:ea typeface="Calibri"/>
                <a:cs typeface="Calibri"/>
                <a:sym typeface="Calibri"/>
              </a:rPr>
              <a:t> </a:t>
            </a:r>
            <a:endParaRPr lang="en" sz="1000" dirty="0">
              <a:solidFill>
                <a:schemeClr val="hlink"/>
              </a:solidFill>
              <a:ea typeface="Calibri"/>
              <a:cs typeface="Arial" panose="020B0604020202020204" pitchFamily="34" charset="0"/>
              <a:sym typeface="Calibri"/>
              <a:hlinkClick r:id="rId4"/>
            </a:endParaRPr>
          </a:p>
        </p:txBody>
      </p:sp>
    </p:spTree>
    <p:extLst>
      <p:ext uri="{BB962C8B-B14F-4D97-AF65-F5344CB8AC3E}">
        <p14:creationId xmlns:p14="http://schemas.microsoft.com/office/powerpoint/2010/main" val="2084534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p:cNvSpPr txBox="1">
            <a:spLocks/>
          </p:cNvSpPr>
          <p:nvPr/>
        </p:nvSpPr>
        <p:spPr>
          <a:xfrm>
            <a:off x="757438" y="1258409"/>
            <a:ext cx="8229600" cy="1039091"/>
          </a:xfrm>
          <a:prstGeom prst="rect">
            <a:avLst/>
          </a:prstGeom>
        </p:spPr>
        <p:txBody>
          <a:bodyPr vert="horz" lIns="91440" tIns="45720" rIns="91440" bIns="45720" rtlCol="0" anchor="t" anchorCtr="0">
            <a:normAutofit/>
          </a:bodyPr>
          <a:lstStyle>
            <a:lvl1pPr algn="l" defTabSz="457200" rtl="0" eaLnBrk="1" latinLnBrk="0" hangingPunct="1">
              <a:spcBef>
                <a:spcPct val="0"/>
              </a:spcBef>
              <a:buNone/>
              <a:defRPr sz="2400" i="1" kern="1200">
                <a:solidFill>
                  <a:schemeClr val="tx2"/>
                </a:solidFill>
                <a:latin typeface="+mj-lt"/>
                <a:ea typeface="+mj-ea"/>
                <a:cs typeface="+mj-cs"/>
              </a:defRPr>
            </a:lvl1pPr>
          </a:lstStyle>
          <a:p>
            <a:r>
              <a:rPr lang="en-US" dirty="0" smtClean="0"/>
              <a:t>Group Discussion</a:t>
            </a:r>
            <a:endParaRPr lang="en-US" dirty="0"/>
          </a:p>
        </p:txBody>
      </p:sp>
      <p:grpSp>
        <p:nvGrpSpPr>
          <p:cNvPr id="2" name="Group 1"/>
          <p:cNvGrpSpPr/>
          <p:nvPr/>
        </p:nvGrpSpPr>
        <p:grpSpPr>
          <a:xfrm>
            <a:off x="425862" y="1941812"/>
            <a:ext cx="8561176" cy="4161036"/>
            <a:chOff x="425862" y="1941812"/>
            <a:chExt cx="8561176" cy="4161036"/>
          </a:xfrm>
        </p:grpSpPr>
        <p:grpSp>
          <p:nvGrpSpPr>
            <p:cNvPr id="4" name="Group 3"/>
            <p:cNvGrpSpPr/>
            <p:nvPr/>
          </p:nvGrpSpPr>
          <p:grpSpPr>
            <a:xfrm>
              <a:off x="425862" y="1941812"/>
              <a:ext cx="8561176" cy="4161036"/>
              <a:chOff x="-122026" y="1941812"/>
              <a:chExt cx="9266026" cy="4161036"/>
            </a:xfrm>
          </p:grpSpPr>
          <p:pic>
            <p:nvPicPr>
              <p:cNvPr id="7" name="Shape 224"/>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4558612" y="1941812"/>
                <a:ext cx="4585388" cy="4161036"/>
              </a:xfrm>
              <a:prstGeom prst="rect">
                <a:avLst/>
              </a:prstGeom>
              <a:noFill/>
              <a:ln>
                <a:noFill/>
              </a:ln>
            </p:spPr>
          </p:pic>
          <p:pic>
            <p:nvPicPr>
              <p:cNvPr id="102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122026" y="2001741"/>
                <a:ext cx="4585388" cy="11986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8"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a:stretch/>
          </p:blipFill>
          <p:spPr bwMode="auto">
            <a:xfrm>
              <a:off x="425862" y="3352800"/>
              <a:ext cx="4236586" cy="27500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316169725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p:cNvSpPr>
            <a:spLocks noGrp="1"/>
          </p:cNvSpPr>
          <p:nvPr>
            <p:ph type="title"/>
          </p:nvPr>
        </p:nvSpPr>
        <p:spPr>
          <a:xfrm>
            <a:off x="605038" y="1106009"/>
            <a:ext cx="8229600" cy="1039091"/>
          </a:xfrm>
        </p:spPr>
        <p:txBody>
          <a:bodyPr/>
          <a:lstStyle/>
          <a:p>
            <a:r>
              <a:rPr lang="en-US" dirty="0"/>
              <a:t>Group Discussion: Mixed Messages</a:t>
            </a:r>
          </a:p>
        </p:txBody>
      </p:sp>
      <p:sp>
        <p:nvSpPr>
          <p:cNvPr id="5" name="Shape 265"/>
          <p:cNvSpPr/>
          <p:nvPr/>
        </p:nvSpPr>
        <p:spPr>
          <a:xfrm>
            <a:off x="395536" y="1973541"/>
            <a:ext cx="8439102" cy="707886"/>
          </a:xfrm>
          <a:prstGeom prst="rect">
            <a:avLst/>
          </a:prstGeom>
          <a:noFill/>
          <a:ln>
            <a:noFill/>
          </a:ln>
        </p:spPr>
        <p:txBody>
          <a:bodyPr lIns="91425" tIns="45700" rIns="91425" bIns="45700" anchor="t" anchorCtr="0">
            <a:noAutofit/>
          </a:bodyPr>
          <a:lstStyle/>
          <a:p>
            <a:pPr marL="228600" lvl="0">
              <a:buSzPct val="25000"/>
            </a:pPr>
            <a:r>
              <a:rPr lang="en" b="1" dirty="0">
                <a:latin typeface="Arial" panose="020B0604020202020204" pitchFamily="34" charset="0"/>
                <a:ea typeface="Calibri"/>
                <a:cs typeface="Arial" panose="020B0604020202020204" pitchFamily="34" charset="0"/>
                <a:sym typeface="Calibri"/>
              </a:rPr>
              <a:t>Schools</a:t>
            </a:r>
            <a:r>
              <a:rPr lang="en" dirty="0">
                <a:latin typeface="Arial" panose="020B0604020202020204" pitchFamily="34" charset="0"/>
                <a:ea typeface="Calibri"/>
                <a:cs typeface="Arial" panose="020B0604020202020204" pitchFamily="34" charset="0"/>
                <a:sym typeface="Calibri"/>
              </a:rPr>
              <a:t> need to </a:t>
            </a:r>
            <a:r>
              <a:rPr lang="en" b="1" dirty="0">
                <a:latin typeface="Arial" panose="020B0604020202020204" pitchFamily="34" charset="0"/>
                <a:ea typeface="Calibri"/>
                <a:cs typeface="Arial" panose="020B0604020202020204" pitchFamily="34" charset="0"/>
                <a:sym typeface="Calibri"/>
              </a:rPr>
              <a:t>champion</a:t>
            </a:r>
            <a:r>
              <a:rPr lang="en" dirty="0">
                <a:latin typeface="Arial" panose="020B0604020202020204" pitchFamily="34" charset="0"/>
                <a:ea typeface="Calibri"/>
                <a:cs typeface="Arial" panose="020B0604020202020204" pitchFamily="34" charset="0"/>
                <a:sym typeface="Calibri"/>
              </a:rPr>
              <a:t> and </a:t>
            </a:r>
            <a:r>
              <a:rPr lang="en" b="1" dirty="0">
                <a:latin typeface="Arial" panose="020B0604020202020204" pitchFamily="34" charset="0"/>
                <a:ea typeface="Calibri"/>
                <a:cs typeface="Arial" panose="020B0604020202020204" pitchFamily="34" charset="0"/>
                <a:sym typeface="Calibri"/>
              </a:rPr>
              <a:t>model</a:t>
            </a:r>
            <a:r>
              <a:rPr lang="en" dirty="0">
                <a:latin typeface="Arial" panose="020B0604020202020204" pitchFamily="34" charset="0"/>
                <a:ea typeface="Calibri"/>
                <a:cs typeface="Arial" panose="020B0604020202020204" pitchFamily="34" charset="0"/>
                <a:sym typeface="Calibri"/>
              </a:rPr>
              <a:t> the </a:t>
            </a:r>
            <a:r>
              <a:rPr lang="en" b="1" dirty="0">
                <a:latin typeface="Arial" panose="020B0604020202020204" pitchFamily="34" charset="0"/>
                <a:ea typeface="Calibri"/>
                <a:cs typeface="Arial" panose="020B0604020202020204" pitchFamily="34" charset="0"/>
                <a:sym typeface="Calibri"/>
              </a:rPr>
              <a:t>change</a:t>
            </a:r>
          </a:p>
          <a:p>
            <a:pPr marL="228600" marR="0" lvl="0" indent="0" algn="just" rtl="0">
              <a:spcBef>
                <a:spcPts val="0"/>
              </a:spcBef>
              <a:buSzPct val="25000"/>
              <a:buNone/>
            </a:pPr>
            <a:endParaRPr lang="en" b="1" dirty="0">
              <a:ea typeface="Calibri"/>
              <a:cs typeface="Calibri"/>
              <a:sym typeface="Calibri"/>
            </a:endParaRPr>
          </a:p>
        </p:txBody>
      </p:sp>
      <p:pic>
        <p:nvPicPr>
          <p:cNvPr id="8" name="Shape 298"/>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765175" y="2641211"/>
            <a:ext cx="3679448" cy="2445845"/>
          </a:xfrm>
          <a:prstGeom prst="rect">
            <a:avLst/>
          </a:prstGeom>
          <a:noFill/>
          <a:ln>
            <a:noFill/>
          </a:ln>
        </p:spPr>
      </p:pic>
      <p:pic>
        <p:nvPicPr>
          <p:cNvPr id="9" name="Shape 300"/>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4668710" y="2717056"/>
            <a:ext cx="3802190" cy="2262252"/>
          </a:xfrm>
          <a:prstGeom prst="rect">
            <a:avLst/>
          </a:prstGeom>
          <a:noFill/>
          <a:ln>
            <a:noFill/>
          </a:ln>
        </p:spPr>
      </p:pic>
      <p:sp>
        <p:nvSpPr>
          <p:cNvPr id="10" name="Shape 265"/>
          <p:cNvSpPr/>
          <p:nvPr/>
        </p:nvSpPr>
        <p:spPr>
          <a:xfrm>
            <a:off x="395536" y="1973541"/>
            <a:ext cx="8439102" cy="707886"/>
          </a:xfrm>
          <a:prstGeom prst="rect">
            <a:avLst/>
          </a:prstGeom>
          <a:noFill/>
          <a:ln>
            <a:noFill/>
          </a:ln>
        </p:spPr>
        <p:txBody>
          <a:bodyPr lIns="91425" tIns="45700" rIns="91425" bIns="45700" anchor="t" anchorCtr="0">
            <a:noAutofit/>
          </a:bodyPr>
          <a:lstStyle/>
          <a:p>
            <a:pPr marL="228600" lvl="0">
              <a:buSzPct val="25000"/>
            </a:pPr>
            <a:r>
              <a:rPr lang="en" b="1" dirty="0">
                <a:latin typeface="Arial" panose="020B0604020202020204" pitchFamily="34" charset="0"/>
                <a:ea typeface="Calibri"/>
                <a:cs typeface="Arial" panose="020B0604020202020204" pitchFamily="34" charset="0"/>
                <a:sym typeface="Calibri"/>
              </a:rPr>
              <a:t>Schools</a:t>
            </a:r>
            <a:r>
              <a:rPr lang="en" dirty="0">
                <a:latin typeface="Arial" panose="020B0604020202020204" pitchFamily="34" charset="0"/>
                <a:ea typeface="Calibri"/>
                <a:cs typeface="Arial" panose="020B0604020202020204" pitchFamily="34" charset="0"/>
                <a:sym typeface="Calibri"/>
              </a:rPr>
              <a:t> need to </a:t>
            </a:r>
            <a:r>
              <a:rPr lang="en" b="1" dirty="0">
                <a:latin typeface="Arial" panose="020B0604020202020204" pitchFamily="34" charset="0"/>
                <a:ea typeface="Calibri"/>
                <a:cs typeface="Arial" panose="020B0604020202020204" pitchFamily="34" charset="0"/>
                <a:sym typeface="Calibri"/>
              </a:rPr>
              <a:t>champion</a:t>
            </a:r>
            <a:r>
              <a:rPr lang="en" dirty="0">
                <a:latin typeface="Arial" panose="020B0604020202020204" pitchFamily="34" charset="0"/>
                <a:ea typeface="Calibri"/>
                <a:cs typeface="Arial" panose="020B0604020202020204" pitchFamily="34" charset="0"/>
                <a:sym typeface="Calibri"/>
              </a:rPr>
              <a:t> and </a:t>
            </a:r>
            <a:r>
              <a:rPr lang="en" b="1" dirty="0">
                <a:latin typeface="Arial" panose="020B0604020202020204" pitchFamily="34" charset="0"/>
                <a:ea typeface="Calibri"/>
                <a:cs typeface="Arial" panose="020B0604020202020204" pitchFamily="34" charset="0"/>
                <a:sym typeface="Calibri"/>
              </a:rPr>
              <a:t>model</a:t>
            </a:r>
            <a:r>
              <a:rPr lang="en" dirty="0">
                <a:latin typeface="Arial" panose="020B0604020202020204" pitchFamily="34" charset="0"/>
                <a:ea typeface="Calibri"/>
                <a:cs typeface="Arial" panose="020B0604020202020204" pitchFamily="34" charset="0"/>
                <a:sym typeface="Calibri"/>
              </a:rPr>
              <a:t> the </a:t>
            </a:r>
            <a:r>
              <a:rPr lang="en" b="1" dirty="0">
                <a:latin typeface="Arial" panose="020B0604020202020204" pitchFamily="34" charset="0"/>
                <a:ea typeface="Calibri"/>
                <a:cs typeface="Arial" panose="020B0604020202020204" pitchFamily="34" charset="0"/>
                <a:sym typeface="Calibri"/>
              </a:rPr>
              <a:t>change</a:t>
            </a:r>
          </a:p>
          <a:p>
            <a:pPr marL="228600" marR="0" lvl="0" indent="0" algn="just" rtl="0">
              <a:spcBef>
                <a:spcPts val="0"/>
              </a:spcBef>
              <a:buSzPct val="25000"/>
              <a:buNone/>
            </a:pPr>
            <a:endParaRPr lang="en" b="1" dirty="0">
              <a:ea typeface="Calibri"/>
              <a:cs typeface="Calibri"/>
              <a:sym typeface="Calibri"/>
            </a:endParaRPr>
          </a:p>
        </p:txBody>
      </p:sp>
      <p:sp>
        <p:nvSpPr>
          <p:cNvPr id="12" name="Shape 265"/>
          <p:cNvSpPr/>
          <p:nvPr/>
        </p:nvSpPr>
        <p:spPr>
          <a:xfrm>
            <a:off x="395536" y="5313641"/>
            <a:ext cx="8439102" cy="707886"/>
          </a:xfrm>
          <a:prstGeom prst="rect">
            <a:avLst/>
          </a:prstGeom>
          <a:noFill/>
          <a:ln>
            <a:noFill/>
          </a:ln>
        </p:spPr>
        <p:txBody>
          <a:bodyPr lIns="91425" tIns="45700" rIns="91425" bIns="45700" anchor="t" anchorCtr="0">
            <a:noAutofit/>
          </a:bodyPr>
          <a:lstStyle/>
          <a:p>
            <a:pPr marL="228600" lvl="0" algn="just">
              <a:buSzPct val="25000"/>
            </a:pPr>
            <a:r>
              <a:rPr lang="en" dirty="0">
                <a:ea typeface="Calibri"/>
                <a:cs typeface="Calibri"/>
                <a:sym typeface="Calibri"/>
              </a:rPr>
              <a:t>What mixed messages are sent when schools have biscuits or sweets available as rewards in classrooms? What other examples of mixed food messages are there in your own school?</a:t>
            </a:r>
            <a:endParaRPr lang="en" b="1" dirty="0">
              <a:ea typeface="Calibri"/>
              <a:cs typeface="Calibri"/>
              <a:sym typeface="Calibri"/>
            </a:endParaRPr>
          </a:p>
        </p:txBody>
      </p:sp>
    </p:spTree>
    <p:extLst>
      <p:ext uri="{BB962C8B-B14F-4D97-AF65-F5344CB8AC3E}">
        <p14:creationId xmlns:p14="http://schemas.microsoft.com/office/powerpoint/2010/main" val="24044443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p:cNvSpPr>
            <a:spLocks noGrp="1"/>
          </p:cNvSpPr>
          <p:nvPr>
            <p:ph type="title"/>
          </p:nvPr>
        </p:nvSpPr>
        <p:spPr>
          <a:xfrm>
            <a:off x="605038" y="1106009"/>
            <a:ext cx="8229600" cy="1039091"/>
          </a:xfrm>
        </p:spPr>
        <p:txBody>
          <a:bodyPr/>
          <a:lstStyle/>
          <a:p>
            <a:r>
              <a:rPr lang="en-US" dirty="0"/>
              <a:t>Section 1: Key Messages</a:t>
            </a:r>
          </a:p>
        </p:txBody>
      </p:sp>
      <p:sp>
        <p:nvSpPr>
          <p:cNvPr id="5" name="Shape 265"/>
          <p:cNvSpPr/>
          <p:nvPr/>
        </p:nvSpPr>
        <p:spPr>
          <a:xfrm>
            <a:off x="395536" y="1973541"/>
            <a:ext cx="8439102" cy="707886"/>
          </a:xfrm>
          <a:prstGeom prst="rect">
            <a:avLst/>
          </a:prstGeom>
          <a:noFill/>
          <a:ln>
            <a:noFill/>
          </a:ln>
        </p:spPr>
        <p:txBody>
          <a:bodyPr lIns="91425" tIns="45700" rIns="91425" bIns="45700" anchor="t" anchorCtr="0">
            <a:noAutofit/>
          </a:bodyPr>
          <a:lstStyle/>
          <a:p>
            <a:pPr marL="228600" algn="just">
              <a:spcBef>
                <a:spcPts val="0"/>
              </a:spcBef>
              <a:buClr>
                <a:srgbClr val="C00000"/>
              </a:buClr>
              <a:buSzPct val="100000"/>
            </a:pPr>
            <a:r>
              <a:rPr lang="en-GB" dirty="0">
                <a:latin typeface="Arial" panose="020B0604020202020204" pitchFamily="34" charset="0"/>
                <a:ea typeface="Calibri"/>
                <a:cs typeface="Arial" panose="020B0604020202020204" pitchFamily="34" charset="0"/>
                <a:sym typeface="Calibri"/>
              </a:rPr>
              <a:t>Encouraging children to </a:t>
            </a:r>
            <a:r>
              <a:rPr lang="en-GB" b="1" dirty="0">
                <a:latin typeface="Arial" panose="020B0604020202020204" pitchFamily="34" charset="0"/>
                <a:ea typeface="Calibri"/>
                <a:cs typeface="Arial" panose="020B0604020202020204" pitchFamily="34" charset="0"/>
                <a:sym typeface="Calibri"/>
              </a:rPr>
              <a:t>be more involved </a:t>
            </a:r>
            <a:r>
              <a:rPr lang="en-GB" dirty="0">
                <a:latin typeface="Arial" panose="020B0604020202020204" pitchFamily="34" charset="0"/>
                <a:ea typeface="Calibri"/>
                <a:cs typeface="Arial" panose="020B0604020202020204" pitchFamily="34" charset="0"/>
                <a:sym typeface="Calibri"/>
              </a:rPr>
              <a:t>and have </a:t>
            </a:r>
            <a:r>
              <a:rPr lang="en-GB" b="1" dirty="0">
                <a:latin typeface="Arial" panose="020B0604020202020204" pitchFamily="34" charset="0"/>
                <a:ea typeface="Calibri"/>
                <a:cs typeface="Arial" panose="020B0604020202020204" pitchFamily="34" charset="0"/>
                <a:sym typeface="Calibri"/>
              </a:rPr>
              <a:t>a greater understanding </a:t>
            </a:r>
            <a:r>
              <a:rPr lang="en-GB" dirty="0">
                <a:latin typeface="Arial" panose="020B0604020202020204" pitchFamily="34" charset="0"/>
                <a:ea typeface="Calibri"/>
                <a:cs typeface="Arial" panose="020B0604020202020204" pitchFamily="34" charset="0"/>
                <a:sym typeface="Calibri"/>
              </a:rPr>
              <a:t>about diet and health is </a:t>
            </a:r>
            <a:r>
              <a:rPr lang="en-GB" b="1" dirty="0" smtClean="0">
                <a:latin typeface="Arial" panose="020B0604020202020204" pitchFamily="34" charset="0"/>
                <a:ea typeface="Calibri"/>
                <a:cs typeface="Arial" panose="020B0604020202020204" pitchFamily="34" charset="0"/>
                <a:sym typeface="Calibri"/>
              </a:rPr>
              <a:t>key </a:t>
            </a:r>
            <a:r>
              <a:rPr lang="en-GB" b="1" dirty="0">
                <a:latin typeface="Arial" panose="020B0604020202020204" pitchFamily="34" charset="0"/>
                <a:ea typeface="Calibri"/>
                <a:cs typeface="Arial" panose="020B0604020202020204" pitchFamily="34" charset="0"/>
                <a:sym typeface="Calibri"/>
              </a:rPr>
              <a:t>to healthier, longer lives</a:t>
            </a:r>
          </a:p>
          <a:p>
            <a:pPr marL="457200" indent="-228600" algn="just">
              <a:spcBef>
                <a:spcPts val="0"/>
              </a:spcBef>
              <a:buClr>
                <a:srgbClr val="C00000"/>
              </a:buClr>
              <a:buSzPct val="100000"/>
              <a:buFont typeface="Arial"/>
              <a:buChar char="•"/>
            </a:pPr>
            <a:endParaRPr lang="en-GB" b="1" dirty="0">
              <a:latin typeface="Arial" panose="020B0604020202020204" pitchFamily="34" charset="0"/>
              <a:ea typeface="Calibri"/>
              <a:cs typeface="Arial" panose="020B0604020202020204" pitchFamily="34" charset="0"/>
              <a:sym typeface="Calibri"/>
            </a:endParaRPr>
          </a:p>
          <a:p>
            <a:pPr marL="457200" indent="-228600" algn="just">
              <a:spcBef>
                <a:spcPts val="0"/>
              </a:spcBef>
              <a:buClr>
                <a:srgbClr val="C00000"/>
              </a:buClr>
              <a:buSzPct val="100000"/>
              <a:buFont typeface="Arial"/>
              <a:buChar char="•"/>
            </a:pPr>
            <a:endParaRPr lang="en-GB" b="1" dirty="0">
              <a:latin typeface="Arial" panose="020B0604020202020204" pitchFamily="34" charset="0"/>
              <a:ea typeface="Calibri"/>
              <a:cs typeface="Arial" panose="020B0604020202020204" pitchFamily="34" charset="0"/>
              <a:sym typeface="Calibri"/>
            </a:endParaRPr>
          </a:p>
          <a:p>
            <a:pPr marL="228600" algn="just">
              <a:spcBef>
                <a:spcPts val="0"/>
              </a:spcBef>
              <a:buClr>
                <a:srgbClr val="C00000"/>
              </a:buClr>
              <a:buSzPct val="100000"/>
            </a:pPr>
            <a:r>
              <a:rPr lang="en-GB" dirty="0">
                <a:latin typeface="Arial" panose="020B0604020202020204" pitchFamily="34" charset="0"/>
                <a:ea typeface="Calibri"/>
                <a:cs typeface="Arial" panose="020B0604020202020204" pitchFamily="34" charset="0"/>
                <a:sym typeface="Calibri"/>
              </a:rPr>
              <a:t>Pupils with better health and wellbeing are likely to </a:t>
            </a:r>
            <a:r>
              <a:rPr lang="en-GB" b="1" dirty="0">
                <a:latin typeface="Arial" panose="020B0604020202020204" pitchFamily="34" charset="0"/>
                <a:ea typeface="Calibri"/>
                <a:cs typeface="Arial" panose="020B0604020202020204" pitchFamily="34" charset="0"/>
                <a:sym typeface="Calibri"/>
              </a:rPr>
              <a:t>achieve better academically. </a:t>
            </a:r>
            <a:r>
              <a:rPr lang="en-GB" dirty="0">
                <a:latin typeface="Arial" panose="020B0604020202020204" pitchFamily="34" charset="0"/>
                <a:ea typeface="Calibri"/>
                <a:cs typeface="Arial" panose="020B0604020202020204" pitchFamily="34" charset="0"/>
                <a:sym typeface="Calibri"/>
              </a:rPr>
              <a:t>The culture, ethos and environment of a school influences the health and wellbeing of pupils and their </a:t>
            </a:r>
            <a:r>
              <a:rPr lang="en-GB" b="1" dirty="0">
                <a:latin typeface="Arial" panose="020B0604020202020204" pitchFamily="34" charset="0"/>
                <a:ea typeface="Calibri"/>
                <a:cs typeface="Arial" panose="020B0604020202020204" pitchFamily="34" charset="0"/>
                <a:sym typeface="Calibri"/>
              </a:rPr>
              <a:t>readiness to learn</a:t>
            </a:r>
          </a:p>
          <a:p>
            <a:pPr marL="228600" algn="just">
              <a:spcBef>
                <a:spcPts val="0"/>
              </a:spcBef>
              <a:buClr>
                <a:srgbClr val="C00000"/>
              </a:buClr>
              <a:buSzPct val="100000"/>
            </a:pPr>
            <a:endParaRPr lang="en-GB" b="1" dirty="0">
              <a:latin typeface="Arial" panose="020B0604020202020204" pitchFamily="34" charset="0"/>
              <a:ea typeface="Calibri"/>
              <a:cs typeface="Arial" panose="020B0604020202020204" pitchFamily="34" charset="0"/>
              <a:sym typeface="Calibri"/>
            </a:endParaRPr>
          </a:p>
          <a:p>
            <a:pPr marL="228600" algn="just">
              <a:spcBef>
                <a:spcPts val="0"/>
              </a:spcBef>
              <a:buClr>
                <a:srgbClr val="C00000"/>
              </a:buClr>
              <a:buSzPct val="100000"/>
            </a:pPr>
            <a:endParaRPr lang="en-GB" b="1" dirty="0">
              <a:latin typeface="Arial" panose="020B0604020202020204" pitchFamily="34" charset="0"/>
              <a:ea typeface="Calibri"/>
              <a:cs typeface="Arial" panose="020B0604020202020204" pitchFamily="34" charset="0"/>
              <a:sym typeface="Calibri"/>
            </a:endParaRPr>
          </a:p>
          <a:p>
            <a:pPr marL="228600" algn="just">
              <a:spcBef>
                <a:spcPts val="0"/>
              </a:spcBef>
              <a:buClr>
                <a:srgbClr val="C00000"/>
              </a:buClr>
              <a:buSzPct val="100000"/>
            </a:pPr>
            <a:r>
              <a:rPr lang="en-GB" b="1" dirty="0">
                <a:latin typeface="Arial" panose="020B0604020202020204" pitchFamily="34" charset="0"/>
                <a:ea typeface="Calibri"/>
                <a:cs typeface="Arial" panose="020B0604020202020204" pitchFamily="34" charset="0"/>
                <a:sym typeface="Calibri"/>
              </a:rPr>
              <a:t>Schools</a:t>
            </a:r>
            <a:r>
              <a:rPr lang="en-GB" dirty="0">
                <a:latin typeface="Arial" panose="020B0604020202020204" pitchFamily="34" charset="0"/>
                <a:ea typeface="Calibri"/>
                <a:cs typeface="Arial" panose="020B0604020202020204" pitchFamily="34" charset="0"/>
                <a:sym typeface="Calibri"/>
              </a:rPr>
              <a:t> are a </a:t>
            </a:r>
            <a:r>
              <a:rPr lang="en-GB" b="1" dirty="0">
                <a:latin typeface="Arial" panose="020B0604020202020204" pitchFamily="34" charset="0"/>
                <a:ea typeface="Calibri"/>
                <a:cs typeface="Arial" panose="020B0604020202020204" pitchFamily="34" charset="0"/>
                <a:sym typeface="Calibri"/>
              </a:rPr>
              <a:t>great environment to deliver this message </a:t>
            </a:r>
            <a:r>
              <a:rPr lang="en-GB" dirty="0">
                <a:latin typeface="Arial" panose="020B0604020202020204" pitchFamily="34" charset="0"/>
                <a:ea typeface="Calibri"/>
                <a:cs typeface="Arial" panose="020B0604020202020204" pitchFamily="34" charset="0"/>
                <a:sym typeface="Calibri"/>
              </a:rPr>
              <a:t>and </a:t>
            </a:r>
            <a:r>
              <a:rPr lang="en-GB" b="1" dirty="0">
                <a:latin typeface="Arial" panose="020B0604020202020204" pitchFamily="34" charset="0"/>
                <a:ea typeface="Calibri"/>
                <a:cs typeface="Arial" panose="020B0604020202020204" pitchFamily="34" charset="0"/>
                <a:sym typeface="Calibri"/>
              </a:rPr>
              <a:t>model a positive, healthy food environment</a:t>
            </a:r>
          </a:p>
          <a:p>
            <a:pPr marL="228600" algn="just">
              <a:spcBef>
                <a:spcPts val="0"/>
              </a:spcBef>
              <a:buClr>
                <a:srgbClr val="C00000"/>
              </a:buClr>
              <a:buSzPct val="100000"/>
            </a:pPr>
            <a:endParaRPr lang="en-GB" b="1" dirty="0">
              <a:latin typeface="Arial" panose="020B0604020202020204" pitchFamily="34" charset="0"/>
              <a:ea typeface="Calibri"/>
              <a:cs typeface="Arial" panose="020B0604020202020204" pitchFamily="34" charset="0"/>
              <a:sym typeface="Calibri"/>
            </a:endParaRPr>
          </a:p>
          <a:p>
            <a:pPr marL="228600" algn="just">
              <a:spcBef>
                <a:spcPts val="0"/>
              </a:spcBef>
              <a:buClr>
                <a:srgbClr val="C00000"/>
              </a:buClr>
              <a:buSzPct val="100000"/>
            </a:pPr>
            <a:endParaRPr lang="en-GB" b="1" dirty="0">
              <a:latin typeface="Arial" panose="020B0604020202020204" pitchFamily="34" charset="0"/>
              <a:cs typeface="Arial" panose="020B0604020202020204" pitchFamily="34" charset="0"/>
            </a:endParaRPr>
          </a:p>
          <a:p>
            <a:pPr marL="228600" algn="just">
              <a:spcBef>
                <a:spcPts val="0"/>
              </a:spcBef>
              <a:buClr>
                <a:srgbClr val="C00000"/>
              </a:buClr>
              <a:buSzPct val="100000"/>
            </a:pPr>
            <a:r>
              <a:rPr lang="en-GB" b="1" dirty="0">
                <a:latin typeface="Arial" panose="020B0604020202020204" pitchFamily="34" charset="0"/>
                <a:cs typeface="Arial" panose="020B0604020202020204" pitchFamily="34" charset="0"/>
              </a:rPr>
              <a:t>Schools </a:t>
            </a:r>
            <a:r>
              <a:rPr lang="en-GB" dirty="0">
                <a:latin typeface="Arial" panose="020B0604020202020204" pitchFamily="34" charset="0"/>
                <a:cs typeface="Arial" panose="020B0604020202020204" pitchFamily="34" charset="0"/>
              </a:rPr>
              <a:t>are also a </a:t>
            </a:r>
            <a:r>
              <a:rPr lang="en-GB" b="1" dirty="0">
                <a:latin typeface="Arial" panose="020B0604020202020204" pitchFamily="34" charset="0"/>
                <a:cs typeface="Arial" panose="020B0604020202020204" pitchFamily="34" charset="0"/>
              </a:rPr>
              <a:t>point of wider engagement </a:t>
            </a:r>
            <a:r>
              <a:rPr lang="en-GB" dirty="0">
                <a:latin typeface="Arial" panose="020B0604020202020204" pitchFamily="34" charset="0"/>
                <a:cs typeface="Arial" panose="020B0604020202020204" pitchFamily="34" charset="0"/>
              </a:rPr>
              <a:t>and should </a:t>
            </a:r>
            <a:r>
              <a:rPr lang="en-GB" b="1" dirty="0">
                <a:latin typeface="Arial" panose="020B0604020202020204" pitchFamily="34" charset="0"/>
                <a:cs typeface="Arial" panose="020B0604020202020204" pitchFamily="34" charset="0"/>
              </a:rPr>
              <a:t>promote a good food culture to parents and others across the community</a:t>
            </a:r>
          </a:p>
          <a:p>
            <a:pPr marL="228600" marR="0" lvl="0" indent="0" algn="just" rtl="0">
              <a:spcBef>
                <a:spcPts val="0"/>
              </a:spcBef>
              <a:buSzPct val="25000"/>
              <a:buNone/>
            </a:pPr>
            <a:endParaRPr lang="en" b="1" dirty="0">
              <a:ea typeface="Calibri"/>
              <a:cs typeface="Calibri"/>
              <a:sym typeface="Calibri"/>
            </a:endParaRPr>
          </a:p>
        </p:txBody>
      </p:sp>
    </p:spTree>
    <p:extLst>
      <p:ext uri="{BB962C8B-B14F-4D97-AF65-F5344CB8AC3E}">
        <p14:creationId xmlns:p14="http://schemas.microsoft.com/office/powerpoint/2010/main" val="392934238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5738351" cy="584217"/>
          </a:xfrm>
        </p:spPr>
        <p:txBody>
          <a:bodyPr>
            <a:normAutofit fontScale="90000"/>
          </a:bodyPr>
          <a:lstStyle/>
          <a:p>
            <a:r>
              <a:rPr lang="en-US" dirty="0"/>
              <a:t>Section 2</a:t>
            </a:r>
          </a:p>
        </p:txBody>
      </p:sp>
      <p:sp>
        <p:nvSpPr>
          <p:cNvPr id="3" name="Text Placeholder 2"/>
          <p:cNvSpPr>
            <a:spLocks noGrp="1"/>
          </p:cNvSpPr>
          <p:nvPr>
            <p:ph type="body" sz="quarter" idx="4294967295"/>
          </p:nvPr>
        </p:nvSpPr>
        <p:spPr>
          <a:xfrm>
            <a:off x="685800" y="2788797"/>
            <a:ext cx="8648700" cy="1766964"/>
          </a:xfrm>
        </p:spPr>
        <p:txBody>
          <a:bodyPr/>
          <a:lstStyle/>
          <a:p>
            <a:r>
              <a:rPr lang="en-US" sz="3200" dirty="0">
                <a:solidFill>
                  <a:srgbClr val="F4EED3"/>
                </a:solidFill>
              </a:rPr>
              <a:t>Creating A Whole School Approach</a:t>
            </a:r>
          </a:p>
        </p:txBody>
      </p:sp>
    </p:spTree>
    <p:extLst>
      <p:ext uri="{BB962C8B-B14F-4D97-AF65-F5344CB8AC3E}">
        <p14:creationId xmlns:p14="http://schemas.microsoft.com/office/powerpoint/2010/main" val="90698736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p:cNvSpPr>
            <a:spLocks noGrp="1"/>
          </p:cNvSpPr>
          <p:nvPr>
            <p:ph type="title"/>
          </p:nvPr>
        </p:nvSpPr>
        <p:spPr>
          <a:xfrm>
            <a:off x="605038" y="1106009"/>
            <a:ext cx="8229600" cy="1039091"/>
          </a:xfrm>
        </p:spPr>
        <p:txBody>
          <a:bodyPr/>
          <a:lstStyle/>
          <a:p>
            <a:r>
              <a:rPr lang="en-US" dirty="0"/>
              <a:t>The Whole School Approach</a:t>
            </a:r>
          </a:p>
        </p:txBody>
      </p:sp>
      <p:sp>
        <p:nvSpPr>
          <p:cNvPr id="5" name="Shape 265"/>
          <p:cNvSpPr/>
          <p:nvPr/>
        </p:nvSpPr>
        <p:spPr>
          <a:xfrm>
            <a:off x="395536" y="1973541"/>
            <a:ext cx="8439102" cy="707886"/>
          </a:xfrm>
          <a:prstGeom prst="rect">
            <a:avLst/>
          </a:prstGeom>
          <a:noFill/>
          <a:ln>
            <a:noFill/>
          </a:ln>
        </p:spPr>
        <p:txBody>
          <a:bodyPr lIns="91425" tIns="45700" rIns="91425" bIns="45700" anchor="t" anchorCtr="0">
            <a:noAutofit/>
          </a:bodyPr>
          <a:lstStyle/>
          <a:p>
            <a:pPr marL="228600" marR="0" lvl="0" indent="0" algn="just" rtl="0">
              <a:spcBef>
                <a:spcPts val="0"/>
              </a:spcBef>
              <a:buSzPct val="25000"/>
              <a:buNone/>
            </a:pPr>
            <a:r>
              <a:rPr lang="en" dirty="0">
                <a:ea typeface="Calibri"/>
                <a:cs typeface="Calibri"/>
                <a:sym typeface="Calibri"/>
              </a:rPr>
              <a:t>A </a:t>
            </a:r>
            <a:r>
              <a:rPr lang="en" b="1" dirty="0">
                <a:ea typeface="Calibri"/>
                <a:cs typeface="Calibri"/>
                <a:sym typeface="Calibri"/>
              </a:rPr>
              <a:t>whole school approach </a:t>
            </a:r>
            <a:r>
              <a:rPr lang="en" dirty="0">
                <a:ea typeface="Calibri"/>
                <a:cs typeface="Calibri"/>
                <a:sym typeface="Calibri"/>
              </a:rPr>
              <a:t>is one that </a:t>
            </a:r>
            <a:r>
              <a:rPr lang="en" b="1" dirty="0">
                <a:ea typeface="Calibri"/>
                <a:cs typeface="Calibri"/>
                <a:sym typeface="Calibri"/>
              </a:rPr>
              <a:t>goes beyond the </a:t>
            </a:r>
            <a:r>
              <a:rPr lang="en" dirty="0" smtClean="0">
                <a:ea typeface="Calibri"/>
                <a:cs typeface="Calibri"/>
                <a:sym typeface="Calibri"/>
              </a:rPr>
              <a:t>classroom </a:t>
            </a:r>
            <a:r>
              <a:rPr lang="en" dirty="0">
                <a:ea typeface="Calibri"/>
                <a:cs typeface="Calibri"/>
                <a:sym typeface="Calibri"/>
              </a:rPr>
              <a:t>to spread across </a:t>
            </a:r>
            <a:r>
              <a:rPr lang="en" b="1" dirty="0">
                <a:ea typeface="Calibri"/>
                <a:cs typeface="Calibri"/>
                <a:sym typeface="Calibri"/>
              </a:rPr>
              <a:t>all aspects of the life of a school</a:t>
            </a:r>
            <a:r>
              <a:rPr lang="en" dirty="0">
                <a:ea typeface="Calibri"/>
                <a:cs typeface="Calibri"/>
                <a:sym typeface="Calibri"/>
              </a:rPr>
              <a:t>, including:</a:t>
            </a:r>
          </a:p>
          <a:p>
            <a:pPr marL="228600" marR="0" lvl="0" indent="0" algn="just" rtl="0">
              <a:spcBef>
                <a:spcPts val="0"/>
              </a:spcBef>
              <a:buSzPct val="25000"/>
              <a:buNone/>
            </a:pPr>
            <a:endParaRPr lang="en" b="1" dirty="0" smtClean="0">
              <a:ea typeface="Calibri"/>
              <a:cs typeface="Calibri"/>
              <a:sym typeface="Calibri"/>
            </a:endParaRPr>
          </a:p>
          <a:p>
            <a:pPr marL="228600" marR="0" lvl="0" indent="0" algn="just" rtl="0">
              <a:spcBef>
                <a:spcPts val="0"/>
              </a:spcBef>
              <a:buSzPct val="25000"/>
              <a:buNone/>
            </a:pPr>
            <a:endParaRPr lang="en" b="1" dirty="0">
              <a:ea typeface="Calibri"/>
              <a:cs typeface="Calibri"/>
              <a:sym typeface="Calibri"/>
            </a:endParaRPr>
          </a:p>
          <a:p>
            <a:pPr marL="228600" marR="0" lvl="0" algn="just" rtl="0">
              <a:spcBef>
                <a:spcPts val="0"/>
              </a:spcBef>
              <a:buSzPct val="25000"/>
            </a:pPr>
            <a:r>
              <a:rPr lang="en" dirty="0">
                <a:ea typeface="Calibri"/>
                <a:cs typeface="Calibri"/>
                <a:sym typeface="Calibri"/>
              </a:rPr>
              <a:t>	Culture, ethos and environment</a:t>
            </a:r>
          </a:p>
          <a:p>
            <a:pPr marL="228600" marR="0" lvl="0" algn="just" rtl="0">
              <a:spcBef>
                <a:spcPts val="0"/>
              </a:spcBef>
              <a:buSzPct val="25000"/>
            </a:pPr>
            <a:r>
              <a:rPr lang="en" dirty="0">
                <a:ea typeface="Calibri"/>
                <a:cs typeface="Calibri"/>
                <a:sym typeface="Calibri"/>
              </a:rPr>
              <a:t>	Learning and teaching</a:t>
            </a:r>
          </a:p>
          <a:p>
            <a:pPr marL="228600" marR="0" lvl="0" algn="just" rtl="0">
              <a:spcBef>
                <a:spcPts val="0"/>
              </a:spcBef>
              <a:buSzPct val="25000"/>
            </a:pPr>
            <a:r>
              <a:rPr lang="en" dirty="0">
                <a:ea typeface="Calibri"/>
                <a:cs typeface="Calibri"/>
                <a:sym typeface="Calibri"/>
              </a:rPr>
              <a:t>	Partnerships with families and the community</a:t>
            </a:r>
          </a:p>
          <a:p>
            <a:pPr marL="228600" marR="0" lvl="0" algn="just" rtl="0">
              <a:spcBef>
                <a:spcPts val="0"/>
              </a:spcBef>
              <a:buSzPct val="25000"/>
            </a:pPr>
            <a:endParaRPr lang="en" dirty="0">
              <a:ea typeface="Calibri"/>
              <a:cs typeface="Calibri"/>
              <a:sym typeface="Calibri"/>
            </a:endParaRPr>
          </a:p>
          <a:p>
            <a:pPr marL="228600" marR="0" lvl="0" algn="just" rtl="0">
              <a:spcBef>
                <a:spcPts val="0"/>
              </a:spcBef>
              <a:buSzPct val="25000"/>
            </a:pPr>
            <a:endParaRPr lang="en" dirty="0">
              <a:ea typeface="Calibri"/>
              <a:cs typeface="Calibri"/>
              <a:sym typeface="Calibri"/>
            </a:endParaRPr>
          </a:p>
          <a:p>
            <a:pPr marL="228600" marR="0" lvl="0" algn="just" rtl="0">
              <a:spcBef>
                <a:spcPts val="0"/>
              </a:spcBef>
              <a:buSzPct val="25000"/>
            </a:pPr>
            <a:endParaRPr lang="en" dirty="0">
              <a:ea typeface="Calibri"/>
              <a:cs typeface="Calibri"/>
              <a:sym typeface="Calibri"/>
            </a:endParaRPr>
          </a:p>
          <a:p>
            <a:pPr marL="228600" algn="just">
              <a:buSzPct val="25000"/>
            </a:pPr>
            <a:r>
              <a:rPr lang="en" b="1" dirty="0">
                <a:latin typeface="Arial" panose="020B0604020202020204" pitchFamily="34" charset="0"/>
                <a:ea typeface="Calibri"/>
                <a:cs typeface="Arial" panose="020B0604020202020204" pitchFamily="34" charset="0"/>
                <a:sym typeface="Calibri"/>
              </a:rPr>
              <a:t>Group Discussion: </a:t>
            </a:r>
            <a:r>
              <a:rPr lang="en" dirty="0">
                <a:latin typeface="Arial" panose="020B0604020202020204" pitchFamily="34" charset="0"/>
                <a:ea typeface="Calibri"/>
                <a:cs typeface="Arial" panose="020B0604020202020204" pitchFamily="34" charset="0"/>
                <a:sym typeface="Calibri"/>
              </a:rPr>
              <a:t>What do you think a </a:t>
            </a:r>
          </a:p>
          <a:p>
            <a:pPr marL="228600" algn="just">
              <a:buSzPct val="25000"/>
            </a:pPr>
            <a:r>
              <a:rPr lang="en" dirty="0">
                <a:latin typeface="Arial" panose="020B0604020202020204" pitchFamily="34" charset="0"/>
                <a:ea typeface="Calibri"/>
                <a:cs typeface="Arial" panose="020B0604020202020204" pitchFamily="34" charset="0"/>
                <a:sym typeface="Calibri"/>
              </a:rPr>
              <a:t>‘whole school approach’ to healthy food looks like?</a:t>
            </a:r>
          </a:p>
          <a:p>
            <a:pPr marL="228600" algn="just">
              <a:buSzPct val="25000"/>
            </a:pPr>
            <a:endParaRPr lang="en" dirty="0">
              <a:latin typeface="Arial" panose="020B0604020202020204" pitchFamily="34" charset="0"/>
              <a:ea typeface="Calibri"/>
              <a:cs typeface="Arial" panose="020B0604020202020204" pitchFamily="34" charset="0"/>
              <a:sym typeface="Calibri"/>
            </a:endParaRPr>
          </a:p>
          <a:p>
            <a:pPr marL="228600" algn="just">
              <a:buSzPct val="25000"/>
            </a:pPr>
            <a:r>
              <a:rPr lang="en" dirty="0">
                <a:solidFill>
                  <a:srgbClr val="1F497D"/>
                </a:solidFill>
                <a:latin typeface="Arial" panose="020B0604020202020204" pitchFamily="34" charset="0"/>
                <a:ea typeface="Calibri"/>
                <a:cs typeface="Arial" panose="020B0604020202020204" pitchFamily="34" charset="0"/>
                <a:sym typeface="Calibri"/>
              </a:rPr>
              <a:t>5 minutes</a:t>
            </a:r>
          </a:p>
          <a:p>
            <a:pPr marL="228600" marR="0" lvl="0" algn="just" rtl="0">
              <a:spcBef>
                <a:spcPts val="0"/>
              </a:spcBef>
              <a:buSzPct val="25000"/>
            </a:pPr>
            <a:endParaRPr lang="en" dirty="0">
              <a:ea typeface="Calibri"/>
              <a:cs typeface="Calibri"/>
              <a:sym typeface="Calibri"/>
            </a:endParaRPr>
          </a:p>
        </p:txBody>
      </p:sp>
      <p:sp>
        <p:nvSpPr>
          <p:cNvPr id="6" name="Shape 180"/>
          <p:cNvSpPr txBox="1"/>
          <p:nvPr/>
        </p:nvSpPr>
        <p:spPr>
          <a:xfrm>
            <a:off x="493414" y="6577917"/>
            <a:ext cx="7353899" cy="276899"/>
          </a:xfrm>
          <a:prstGeom prst="rect">
            <a:avLst/>
          </a:prstGeom>
          <a:noFill/>
          <a:ln>
            <a:noFill/>
          </a:ln>
        </p:spPr>
        <p:txBody>
          <a:bodyPr lIns="91425" tIns="45700" rIns="91425" bIns="45700" anchor="t" anchorCtr="0">
            <a:noAutofit/>
          </a:bodyPr>
          <a:lstStyle/>
          <a:p>
            <a:pPr lvl="0">
              <a:buSzPct val="25000"/>
            </a:pPr>
            <a:r>
              <a:rPr lang="en" sz="1000" b="1" dirty="0">
                <a:ea typeface="Calibri"/>
                <a:cs typeface="Arial" panose="020B0604020202020204" pitchFamily="34" charset="0"/>
                <a:sym typeface="Calibri"/>
              </a:rPr>
              <a:t>Logo Adapted from: </a:t>
            </a:r>
            <a:r>
              <a:rPr lang="en" sz="1000" dirty="0">
                <a:solidFill>
                  <a:schemeClr val="hlink"/>
                </a:solidFill>
                <a:ea typeface="Calibri"/>
                <a:cs typeface="Calibri"/>
                <a:sym typeface="Calibri"/>
                <a:hlinkClick r:id="rId3"/>
              </a:rPr>
              <a:t>http://www.cornwallhealthyschools.org/</a:t>
            </a:r>
            <a:r>
              <a:rPr lang="en" sz="1000" dirty="0">
                <a:solidFill>
                  <a:srgbClr val="C00000"/>
                </a:solidFill>
                <a:ea typeface="Calibri"/>
                <a:cs typeface="Calibri"/>
                <a:sym typeface="Calibri"/>
              </a:rPr>
              <a:t> </a:t>
            </a:r>
            <a:endParaRPr lang="en" sz="1000" dirty="0">
              <a:solidFill>
                <a:srgbClr val="000000"/>
              </a:solidFill>
              <a:ea typeface="Calibri"/>
              <a:cs typeface="Arial" panose="020B0604020202020204" pitchFamily="34" charset="0"/>
              <a:sym typeface="Calibri"/>
            </a:endParaRPr>
          </a:p>
        </p:txBody>
      </p:sp>
      <p:pic>
        <p:nvPicPr>
          <p:cNvPr id="7" name="Shape 240"/>
          <p:cNvPicPr preferRelativeResize="0"/>
          <p:nvPr/>
        </p:nvPicPr>
        <p:blipFill rotWithShape="1">
          <a:blip r:embed="rId4">
            <a:alphaModFix/>
            <a:extLst>
              <a:ext uri="{28A0092B-C50C-407E-A947-70E740481C1C}">
                <a14:useLocalDpi xmlns:a14="http://schemas.microsoft.com/office/drawing/2010/main" val="0"/>
              </a:ext>
            </a:extLst>
          </a:blip>
          <a:srcRect l="-5300" t="-5403" r="-3762" b="-3981"/>
          <a:stretch/>
        </p:blipFill>
        <p:spPr>
          <a:xfrm>
            <a:off x="6181550" y="3326887"/>
            <a:ext cx="2797050" cy="2830274"/>
          </a:xfrm>
          <a:prstGeom prst="rect">
            <a:avLst/>
          </a:prstGeom>
          <a:noFill/>
          <a:ln>
            <a:noFill/>
          </a:ln>
        </p:spPr>
      </p:pic>
    </p:spTree>
    <p:extLst>
      <p:ext uri="{BB962C8B-B14F-4D97-AF65-F5344CB8AC3E}">
        <p14:creationId xmlns:p14="http://schemas.microsoft.com/office/powerpoint/2010/main" val="392934238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p:cNvSpPr>
            <a:spLocks noGrp="1"/>
          </p:cNvSpPr>
          <p:nvPr>
            <p:ph type="title"/>
          </p:nvPr>
        </p:nvSpPr>
        <p:spPr>
          <a:xfrm>
            <a:off x="336814" y="1106009"/>
            <a:ext cx="8229600" cy="1039091"/>
          </a:xfrm>
        </p:spPr>
        <p:txBody>
          <a:bodyPr/>
          <a:lstStyle/>
          <a:p>
            <a:r>
              <a:rPr lang="en-US" dirty="0"/>
              <a:t>What Is A Healthy Balanced Diet?</a:t>
            </a:r>
          </a:p>
        </p:txBody>
      </p:sp>
      <p:sp>
        <p:nvSpPr>
          <p:cNvPr id="6" name="Shape 180"/>
          <p:cNvSpPr txBox="1"/>
          <p:nvPr/>
        </p:nvSpPr>
        <p:spPr>
          <a:xfrm>
            <a:off x="493415" y="6501717"/>
            <a:ext cx="6948786" cy="276899"/>
          </a:xfrm>
          <a:prstGeom prst="rect">
            <a:avLst/>
          </a:prstGeom>
          <a:noFill/>
          <a:ln>
            <a:noFill/>
          </a:ln>
        </p:spPr>
        <p:txBody>
          <a:bodyPr lIns="91425" tIns="45700" rIns="91425" bIns="45700" anchor="t" anchorCtr="0">
            <a:noAutofit/>
          </a:bodyPr>
          <a:lstStyle/>
          <a:p>
            <a:pPr>
              <a:buSzPct val="25000"/>
            </a:pPr>
            <a:r>
              <a:rPr lang="en" sz="900" b="1" dirty="0">
                <a:solidFill>
                  <a:srgbClr val="000000"/>
                </a:solidFill>
                <a:ea typeface="Calibri"/>
                <a:cs typeface="Arial" panose="020B0604020202020204" pitchFamily="34" charset="0"/>
                <a:sym typeface="Calibri"/>
              </a:rPr>
              <a:t>Adapted from: </a:t>
            </a:r>
            <a:r>
              <a:rPr lang="en-GB" sz="900" dirty="0">
                <a:solidFill>
                  <a:srgbClr val="000000"/>
                </a:solidFill>
                <a:ea typeface="Calibri"/>
                <a:cs typeface="Arial" panose="020B0604020202020204" pitchFamily="34" charset="0"/>
                <a:sym typeface="Calibri"/>
                <a:hlinkClick r:id="rId3"/>
              </a:rPr>
              <a:t>http://</a:t>
            </a:r>
            <a:r>
              <a:rPr lang="en-GB" sz="900" dirty="0" smtClean="0">
                <a:solidFill>
                  <a:srgbClr val="000000"/>
                </a:solidFill>
                <a:ea typeface="Calibri"/>
                <a:cs typeface="Arial" panose="020B0604020202020204" pitchFamily="34" charset="0"/>
                <a:sym typeface="Calibri"/>
                <a:hlinkClick r:id="rId3"/>
              </a:rPr>
              <a:t>www.schoolfoodplan.com/resources</a:t>
            </a:r>
            <a:r>
              <a:rPr lang="en-GB" sz="900" dirty="0" smtClean="0">
                <a:solidFill>
                  <a:srgbClr val="000000"/>
                </a:solidFill>
                <a:ea typeface="Calibri"/>
                <a:cs typeface="Arial" panose="020B0604020202020204" pitchFamily="34" charset="0"/>
                <a:sym typeface="Calibri"/>
              </a:rPr>
              <a:t> and </a:t>
            </a:r>
            <a:r>
              <a:rPr lang="en-GB" sz="900" dirty="0">
                <a:hlinkClick r:id="rId4"/>
              </a:rPr>
              <a:t>https://</a:t>
            </a:r>
            <a:r>
              <a:rPr lang="en-GB" sz="900" dirty="0" smtClean="0">
                <a:hlinkClick r:id="rId4"/>
              </a:rPr>
              <a:t>www.gov.uk/government/publications/the-eatwell-guide</a:t>
            </a:r>
            <a:endParaRPr lang="en-GB" sz="900" dirty="0" smtClean="0"/>
          </a:p>
          <a:p>
            <a:pPr>
              <a:buSzPct val="25000"/>
            </a:pPr>
            <a:endParaRPr lang="en-GB" sz="900" dirty="0" smtClean="0"/>
          </a:p>
          <a:p>
            <a:pPr>
              <a:buSzPct val="25000"/>
            </a:pPr>
            <a:endParaRPr lang="en-GB" sz="900" b="1" dirty="0"/>
          </a:p>
          <a:p>
            <a:pPr lvl="0">
              <a:buSzPct val="25000"/>
            </a:pPr>
            <a:endParaRPr lang="en" sz="1000" dirty="0">
              <a:solidFill>
                <a:srgbClr val="000000"/>
              </a:solidFill>
              <a:ea typeface="Calibri"/>
              <a:cs typeface="Arial" panose="020B0604020202020204" pitchFamily="34" charset="0"/>
              <a:sym typeface="Calibri"/>
            </a:endParaRPr>
          </a:p>
        </p:txBody>
      </p:sp>
      <p:pic>
        <p:nvPicPr>
          <p:cNvPr id="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26035" y="1150166"/>
            <a:ext cx="3193533" cy="5010150"/>
          </a:xfrm>
          <a:prstGeom prst="rect">
            <a:avLst/>
          </a:prstGeom>
          <a:noFill/>
          <a:ln w="1270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2" name="Pictur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0629" y="1851428"/>
            <a:ext cx="5573486" cy="3940207"/>
          </a:xfrm>
          <a:prstGeom prst="rect">
            <a:avLst/>
          </a:prstGeom>
        </p:spPr>
      </p:pic>
    </p:spTree>
    <p:extLst>
      <p:ext uri="{BB962C8B-B14F-4D97-AF65-F5344CB8AC3E}">
        <p14:creationId xmlns:p14="http://schemas.microsoft.com/office/powerpoint/2010/main" val="293390165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p:cNvSpPr>
            <a:spLocks noGrp="1"/>
          </p:cNvSpPr>
          <p:nvPr>
            <p:ph type="title"/>
          </p:nvPr>
        </p:nvSpPr>
        <p:spPr>
          <a:xfrm>
            <a:off x="605038" y="1106009"/>
            <a:ext cx="8229600" cy="1039091"/>
          </a:xfrm>
        </p:spPr>
        <p:txBody>
          <a:bodyPr/>
          <a:lstStyle/>
          <a:p>
            <a:r>
              <a:rPr lang="en-US" dirty="0"/>
              <a:t>Individual Schools</a:t>
            </a:r>
          </a:p>
        </p:txBody>
      </p:sp>
      <p:sp>
        <p:nvSpPr>
          <p:cNvPr id="5" name="Shape 265"/>
          <p:cNvSpPr/>
          <p:nvPr/>
        </p:nvSpPr>
        <p:spPr>
          <a:xfrm>
            <a:off x="395536" y="1973541"/>
            <a:ext cx="8439102" cy="707886"/>
          </a:xfrm>
          <a:prstGeom prst="rect">
            <a:avLst/>
          </a:prstGeom>
          <a:noFill/>
          <a:ln>
            <a:noFill/>
          </a:ln>
        </p:spPr>
        <p:txBody>
          <a:bodyPr lIns="91425" tIns="45700" rIns="91425" bIns="45700" anchor="t" anchorCtr="0">
            <a:noAutofit/>
          </a:bodyPr>
          <a:lstStyle/>
          <a:p>
            <a:pPr marL="228600" lvl="0">
              <a:buSzPct val="25000"/>
            </a:pPr>
            <a:r>
              <a:rPr lang="en" b="1" dirty="0">
                <a:ea typeface="Calibri"/>
                <a:cs typeface="Calibri"/>
                <a:sym typeface="Calibri"/>
              </a:rPr>
              <a:t>Group Exercise: </a:t>
            </a:r>
            <a:r>
              <a:rPr lang="en" dirty="0">
                <a:ea typeface="Calibri"/>
                <a:cs typeface="Calibri"/>
                <a:sym typeface="Calibri"/>
              </a:rPr>
              <a:t>Review of ‘What Works Well’ case studies. </a:t>
            </a:r>
          </a:p>
          <a:p>
            <a:pPr marL="228600" lvl="0">
              <a:buSzPct val="25000"/>
            </a:pPr>
            <a:endParaRPr lang="en" dirty="0">
              <a:ea typeface="Calibri"/>
              <a:cs typeface="Calibri"/>
              <a:sym typeface="Calibri"/>
            </a:endParaRPr>
          </a:p>
          <a:p>
            <a:pPr marL="228600" lvl="0">
              <a:buSzPct val="25000"/>
            </a:pPr>
            <a:r>
              <a:rPr lang="en" dirty="0">
                <a:ea typeface="Calibri"/>
                <a:cs typeface="Calibri"/>
                <a:sym typeface="Calibri"/>
              </a:rPr>
              <a:t>What steps did these schools take to create a great whole school food culture?</a:t>
            </a:r>
          </a:p>
          <a:p>
            <a:pPr marL="228600" lvl="0">
              <a:buSzPct val="25000"/>
            </a:pPr>
            <a:endParaRPr lang="en" dirty="0">
              <a:ea typeface="Calibri"/>
              <a:cs typeface="Calibri"/>
              <a:sym typeface="Calibri"/>
            </a:endParaRPr>
          </a:p>
          <a:p>
            <a:pPr marL="228600" lvl="0">
              <a:buSzPct val="25000"/>
            </a:pPr>
            <a:r>
              <a:rPr lang="en" dirty="0">
                <a:ea typeface="Calibri"/>
                <a:cs typeface="Calibri"/>
                <a:sym typeface="Calibri"/>
              </a:rPr>
              <a:t>Some areas to consider are: </a:t>
            </a:r>
          </a:p>
          <a:p>
            <a:pPr marL="228600" lvl="0">
              <a:buSzPct val="25000"/>
            </a:pPr>
            <a:endParaRPr lang="en" dirty="0">
              <a:ea typeface="Calibri"/>
              <a:cs typeface="Calibri"/>
              <a:sym typeface="Calibri"/>
            </a:endParaRPr>
          </a:p>
          <a:p>
            <a:pPr marL="228600" lvl="0">
              <a:buSzPct val="25000"/>
            </a:pPr>
            <a:r>
              <a:rPr lang="en" dirty="0">
                <a:ea typeface="Calibri"/>
                <a:cs typeface="Calibri"/>
                <a:sym typeface="Calibri"/>
              </a:rPr>
              <a:t>	Community</a:t>
            </a:r>
          </a:p>
          <a:p>
            <a:pPr marL="228600" lvl="0">
              <a:buSzPct val="25000"/>
            </a:pPr>
            <a:r>
              <a:rPr lang="en" dirty="0">
                <a:ea typeface="Calibri"/>
                <a:cs typeface="Calibri"/>
                <a:sym typeface="Calibri"/>
              </a:rPr>
              <a:t>	Practical skills</a:t>
            </a:r>
          </a:p>
          <a:p>
            <a:pPr marL="228600" lvl="0">
              <a:buSzPct val="25000"/>
            </a:pPr>
            <a:r>
              <a:rPr lang="en" dirty="0">
                <a:ea typeface="Calibri"/>
                <a:cs typeface="Calibri"/>
                <a:sym typeface="Calibri"/>
              </a:rPr>
              <a:t>	Food provision and environment</a:t>
            </a:r>
          </a:p>
          <a:p>
            <a:pPr marL="228600" lvl="0">
              <a:buSzPct val="25000"/>
            </a:pPr>
            <a:r>
              <a:rPr lang="en" dirty="0">
                <a:ea typeface="Calibri"/>
                <a:cs typeface="Calibri"/>
                <a:sym typeface="Calibri"/>
              </a:rPr>
              <a:t>	Cross-curricular messages</a:t>
            </a:r>
          </a:p>
          <a:p>
            <a:pPr marL="228600" lvl="0">
              <a:buSzPct val="25000"/>
            </a:pPr>
            <a:r>
              <a:rPr lang="en" dirty="0">
                <a:ea typeface="Calibri"/>
                <a:cs typeface="Calibri"/>
                <a:sym typeface="Calibri"/>
              </a:rPr>
              <a:t>	Being a role model</a:t>
            </a:r>
          </a:p>
          <a:p>
            <a:pPr marL="228600" lvl="0">
              <a:buSzPct val="25000"/>
            </a:pPr>
            <a:r>
              <a:rPr lang="en" dirty="0">
                <a:ea typeface="Calibri"/>
                <a:cs typeface="Calibri"/>
                <a:sym typeface="Calibri"/>
              </a:rPr>
              <a:t>	Leadership	</a:t>
            </a:r>
          </a:p>
          <a:p>
            <a:pPr marL="228600" lvl="0">
              <a:buSzPct val="25000"/>
            </a:pPr>
            <a:endParaRPr lang="en" dirty="0">
              <a:ea typeface="Calibri"/>
              <a:cs typeface="Calibri"/>
              <a:sym typeface="Calibri"/>
            </a:endParaRPr>
          </a:p>
          <a:p>
            <a:pPr marL="228600" lvl="0">
              <a:buSzPct val="25000"/>
            </a:pPr>
            <a:endParaRPr lang="en" dirty="0">
              <a:ea typeface="Calibri"/>
              <a:cs typeface="Calibri"/>
              <a:sym typeface="Calibri"/>
            </a:endParaRPr>
          </a:p>
          <a:p>
            <a:pPr marL="228600" lvl="0">
              <a:buSzPct val="25000"/>
            </a:pPr>
            <a:r>
              <a:rPr lang="en" dirty="0">
                <a:solidFill>
                  <a:srgbClr val="1F497D"/>
                </a:solidFill>
                <a:ea typeface="Calibri"/>
                <a:cs typeface="Calibri"/>
                <a:sym typeface="Calibri"/>
              </a:rPr>
              <a:t>10 minutes preparation and 5 minutes to feedback</a:t>
            </a:r>
          </a:p>
        </p:txBody>
      </p:sp>
    </p:spTree>
    <p:extLst>
      <p:ext uri="{BB962C8B-B14F-4D97-AF65-F5344CB8AC3E}">
        <p14:creationId xmlns:p14="http://schemas.microsoft.com/office/powerpoint/2010/main" val="293390165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14941" y="1105671"/>
            <a:ext cx="8545992" cy="5763659"/>
            <a:chOff x="214941" y="1091157"/>
            <a:chExt cx="8545992" cy="5763659"/>
          </a:xfrm>
        </p:grpSpPr>
        <p:sp>
          <p:nvSpPr>
            <p:cNvPr id="6" name="Shape 180"/>
            <p:cNvSpPr txBox="1"/>
            <p:nvPr/>
          </p:nvSpPr>
          <p:spPr>
            <a:xfrm>
              <a:off x="493414" y="6577917"/>
              <a:ext cx="7353899" cy="276899"/>
            </a:xfrm>
            <a:prstGeom prst="rect">
              <a:avLst/>
            </a:prstGeom>
            <a:noFill/>
            <a:ln>
              <a:noFill/>
            </a:ln>
          </p:spPr>
          <p:txBody>
            <a:bodyPr lIns="91425" tIns="45700" rIns="91425" bIns="45700" anchor="t" anchorCtr="0">
              <a:noAutofit/>
            </a:bodyPr>
            <a:lstStyle/>
            <a:p>
              <a:pPr lvl="0">
                <a:buSzPct val="25000"/>
              </a:pPr>
              <a:r>
                <a:rPr lang="en" sz="1000" b="1" dirty="0">
                  <a:solidFill>
                    <a:srgbClr val="000000"/>
                  </a:solidFill>
                  <a:latin typeface="Arial" panose="020B0604020202020204" pitchFamily="34" charset="0"/>
                  <a:ea typeface="Calibri"/>
                  <a:cs typeface="Arial" panose="020B0604020202020204" pitchFamily="34" charset="0"/>
                  <a:sym typeface="Calibri"/>
                </a:rPr>
                <a:t>Adapted from: </a:t>
              </a:r>
              <a:r>
                <a:rPr lang="en-GB" sz="1000" dirty="0">
                  <a:solidFill>
                    <a:srgbClr val="000000"/>
                  </a:solidFill>
                  <a:latin typeface="Arial" panose="020B0604020202020204" pitchFamily="34" charset="0"/>
                  <a:ea typeface="Calibri"/>
                  <a:cs typeface="Arial" panose="020B0604020202020204" pitchFamily="34" charset="0"/>
                  <a:sym typeface="Calibri"/>
                  <a:hlinkClick r:id="rId3"/>
                </a:rPr>
                <a:t>http://whatworkswell.schoolfoodplan.com/</a:t>
              </a:r>
              <a:r>
                <a:rPr lang="en-GB" sz="1000" dirty="0">
                  <a:solidFill>
                    <a:srgbClr val="000000"/>
                  </a:solidFill>
                  <a:latin typeface="Arial" panose="020B0604020202020204" pitchFamily="34" charset="0"/>
                  <a:ea typeface="Calibri"/>
                  <a:cs typeface="Arial" panose="020B0604020202020204" pitchFamily="34" charset="0"/>
                  <a:sym typeface="Calibri"/>
                </a:rPr>
                <a:t> </a:t>
              </a:r>
              <a:endParaRPr lang="en" sz="1000" dirty="0">
                <a:solidFill>
                  <a:srgbClr val="000000"/>
                </a:solidFill>
                <a:latin typeface="Arial" panose="020B0604020202020204" pitchFamily="34" charset="0"/>
                <a:ea typeface="Calibri"/>
                <a:cs typeface="Arial" panose="020B0604020202020204" pitchFamily="34" charset="0"/>
                <a:sym typeface="Calibri"/>
              </a:endParaRPr>
            </a:p>
          </p:txBody>
        </p:sp>
        <p:grpSp>
          <p:nvGrpSpPr>
            <p:cNvPr id="9" name="Group 8"/>
            <p:cNvGrpSpPr/>
            <p:nvPr/>
          </p:nvGrpSpPr>
          <p:grpSpPr>
            <a:xfrm>
              <a:off x="214941" y="1091157"/>
              <a:ext cx="8545992" cy="5112457"/>
              <a:chOff x="265043" y="1028700"/>
              <a:chExt cx="8327432" cy="5439076"/>
            </a:xfrm>
          </p:grpSpPr>
          <p:sp>
            <p:nvSpPr>
              <p:cNvPr id="14" name="TextBox 13"/>
              <p:cNvSpPr txBox="1"/>
              <p:nvPr/>
            </p:nvSpPr>
            <p:spPr>
              <a:xfrm>
                <a:off x="265043" y="3148977"/>
                <a:ext cx="3021495" cy="556647"/>
              </a:xfrm>
              <a:prstGeom prst="rect">
                <a:avLst/>
              </a:prstGeom>
              <a:noFill/>
            </p:spPr>
            <p:txBody>
              <a:bodyPr wrap="square" rtlCol="0">
                <a:spAutoFit/>
              </a:bodyPr>
              <a:lstStyle/>
              <a:p>
                <a:pPr algn="ctr"/>
                <a:r>
                  <a:rPr lang="en-GB" sz="1400" dirty="0"/>
                  <a:t>Bath and </a:t>
                </a:r>
                <a:r>
                  <a:rPr lang="en-GB" sz="1400" dirty="0" smtClean="0"/>
                  <a:t>North East Somerset</a:t>
                </a:r>
                <a:r>
                  <a:rPr lang="en-GB" sz="1400" dirty="0"/>
                  <a:t>: </a:t>
                </a:r>
              </a:p>
              <a:p>
                <a:pPr algn="ctr"/>
                <a:r>
                  <a:rPr lang="en-GB" sz="1400" dirty="0"/>
                  <a:t>Improving the Dining Environment </a:t>
                </a:r>
              </a:p>
            </p:txBody>
          </p:sp>
          <p:grpSp>
            <p:nvGrpSpPr>
              <p:cNvPr id="8" name="Group 7"/>
              <p:cNvGrpSpPr/>
              <p:nvPr/>
            </p:nvGrpSpPr>
            <p:grpSpPr>
              <a:xfrm>
                <a:off x="744120" y="1028700"/>
                <a:ext cx="7848355" cy="5439076"/>
                <a:chOff x="744120" y="1028700"/>
                <a:chExt cx="7848355" cy="5439076"/>
              </a:xfrm>
            </p:grpSpPr>
            <p:grpSp>
              <p:nvGrpSpPr>
                <p:cNvPr id="7" name="Group 6"/>
                <p:cNvGrpSpPr/>
                <p:nvPr/>
              </p:nvGrpSpPr>
              <p:grpSpPr>
                <a:xfrm>
                  <a:off x="744120" y="1028700"/>
                  <a:ext cx="7554045" cy="5436169"/>
                  <a:chOff x="744120" y="1028700"/>
                  <a:chExt cx="7554045" cy="5436169"/>
                </a:xfrm>
              </p:grpSpPr>
              <p:grpSp>
                <p:nvGrpSpPr>
                  <p:cNvPr id="15" name="Group 14"/>
                  <p:cNvGrpSpPr/>
                  <p:nvPr/>
                </p:nvGrpSpPr>
                <p:grpSpPr>
                  <a:xfrm>
                    <a:off x="744120" y="1028700"/>
                    <a:ext cx="7554045" cy="4879522"/>
                    <a:chOff x="1106070" y="1028700"/>
                    <a:chExt cx="7554045" cy="4879522"/>
                  </a:xfrm>
                </p:grpSpPr>
                <p:grpSp>
                  <p:nvGrpSpPr>
                    <p:cNvPr id="3" name="Group 2"/>
                    <p:cNvGrpSpPr/>
                    <p:nvPr/>
                  </p:nvGrpSpPr>
                  <p:grpSpPr>
                    <a:xfrm>
                      <a:off x="1106070" y="1028700"/>
                      <a:ext cx="7455218" cy="2690176"/>
                      <a:chOff x="1106070" y="1028700"/>
                      <a:chExt cx="7455218" cy="2690176"/>
                    </a:xfrm>
                  </p:grpSpPr>
                  <p:sp>
                    <p:nvSpPr>
                      <p:cNvPr id="11" name="TextBox 10"/>
                      <p:cNvSpPr txBox="1"/>
                      <p:nvPr/>
                    </p:nvSpPr>
                    <p:spPr>
                      <a:xfrm>
                        <a:off x="6654370" y="3162229"/>
                        <a:ext cx="1906918" cy="556647"/>
                      </a:xfrm>
                      <a:prstGeom prst="rect">
                        <a:avLst/>
                      </a:prstGeom>
                      <a:noFill/>
                    </p:spPr>
                    <p:txBody>
                      <a:bodyPr wrap="square" rtlCol="0">
                        <a:spAutoFit/>
                      </a:bodyPr>
                      <a:lstStyle/>
                      <a:p>
                        <a:pPr algn="ctr"/>
                        <a:r>
                          <a:rPr lang="en-GB" sz="1400" dirty="0"/>
                          <a:t>The School Food </a:t>
                        </a:r>
                        <a:r>
                          <a:rPr lang="en-GB" sz="1400" dirty="0" smtClean="0"/>
                          <a:t>Plan </a:t>
                        </a:r>
                        <a:r>
                          <a:rPr lang="en-GB" sz="1400" dirty="0"/>
                          <a:t>Vision</a:t>
                        </a:r>
                      </a:p>
                    </p:txBody>
                  </p:sp>
                  <p:pic>
                    <p:nvPicPr>
                      <p:cNvPr id="1027" name="Picture 3">
                        <a:hlinkClick r:id="rId4"/>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a:stretch/>
                    </p:blipFill>
                    <p:spPr bwMode="auto">
                      <a:xfrm>
                        <a:off x="1106070" y="1028700"/>
                        <a:ext cx="2080459" cy="21145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1028" name="Picture 4">
                      <a:hlinkClick r:id="rId6"/>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a:stretch/>
                  </p:blipFill>
                  <p:spPr bwMode="auto">
                    <a:xfrm>
                      <a:off x="1138212" y="3784529"/>
                      <a:ext cx="2080459" cy="21236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a:hlinkClick r:id="rId8"/>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a:stretch/>
                  </p:blipFill>
                  <p:spPr bwMode="auto">
                    <a:xfrm>
                      <a:off x="4008926" y="3796518"/>
                      <a:ext cx="2098069" cy="21117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a:hlinkClick r:id="rId10"/>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a:stretch/>
                  </p:blipFill>
                  <p:spPr bwMode="auto">
                    <a:xfrm>
                      <a:off x="6555543" y="3796518"/>
                      <a:ext cx="2104572" cy="2111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6" name="TextBox 15"/>
                  <p:cNvSpPr txBox="1"/>
                  <p:nvPr/>
                </p:nvSpPr>
                <p:spPr>
                  <a:xfrm>
                    <a:off x="803682" y="5896555"/>
                    <a:ext cx="2085285" cy="523220"/>
                  </a:xfrm>
                  <a:prstGeom prst="rect">
                    <a:avLst/>
                  </a:prstGeom>
                  <a:noFill/>
                </p:spPr>
                <p:txBody>
                  <a:bodyPr wrap="square" rtlCol="0">
                    <a:spAutoFit/>
                  </a:bodyPr>
                  <a:lstStyle/>
                  <a:p>
                    <a:pPr algn="ctr"/>
                    <a:r>
                      <a:rPr lang="en-GB" sz="1400" dirty="0"/>
                      <a:t>Carshalton Boys with Giles </a:t>
                    </a:r>
                    <a:r>
                      <a:rPr lang="en-GB" sz="1400" dirty="0" err="1"/>
                      <a:t>Coren</a:t>
                    </a:r>
                    <a:endParaRPr lang="en-GB" sz="1400" dirty="0"/>
                  </a:p>
                </p:txBody>
              </p:sp>
              <p:sp>
                <p:nvSpPr>
                  <p:cNvPr id="17" name="TextBox 16"/>
                  <p:cNvSpPr txBox="1"/>
                  <p:nvPr/>
                </p:nvSpPr>
                <p:spPr>
                  <a:xfrm>
                    <a:off x="3434476" y="5908222"/>
                    <a:ext cx="2533833" cy="556647"/>
                  </a:xfrm>
                  <a:prstGeom prst="rect">
                    <a:avLst/>
                  </a:prstGeom>
                  <a:noFill/>
                </p:spPr>
                <p:txBody>
                  <a:bodyPr wrap="square" rtlCol="0">
                    <a:spAutoFit/>
                  </a:bodyPr>
                  <a:lstStyle/>
                  <a:p>
                    <a:pPr algn="ctr"/>
                    <a:r>
                      <a:rPr lang="en-GB" sz="1400" dirty="0"/>
                      <a:t>Phoenix High </a:t>
                    </a:r>
                    <a:r>
                      <a:rPr lang="en-GB" sz="1400" dirty="0" smtClean="0"/>
                      <a:t>School:</a:t>
                    </a:r>
                    <a:endParaRPr lang="en-GB" sz="1400" dirty="0"/>
                  </a:p>
                  <a:p>
                    <a:pPr algn="ctr"/>
                    <a:r>
                      <a:rPr lang="en-GB" sz="1400" dirty="0"/>
                      <a:t>Farming in Urban Schools</a:t>
                    </a:r>
                  </a:p>
                </p:txBody>
              </p:sp>
            </p:grpSp>
            <p:sp>
              <p:nvSpPr>
                <p:cNvPr id="18" name="TextBox 17"/>
                <p:cNvSpPr txBox="1"/>
                <p:nvPr/>
              </p:nvSpPr>
              <p:spPr>
                <a:xfrm>
                  <a:off x="5896670" y="5911129"/>
                  <a:ext cx="2695805" cy="556647"/>
                </a:xfrm>
                <a:prstGeom prst="rect">
                  <a:avLst/>
                </a:prstGeom>
                <a:noFill/>
              </p:spPr>
              <p:txBody>
                <a:bodyPr wrap="square" rtlCol="0">
                  <a:spAutoFit/>
                </a:bodyPr>
                <a:lstStyle/>
                <a:p>
                  <a:pPr algn="ctr"/>
                  <a:r>
                    <a:rPr lang="en-GB" sz="1400" dirty="0"/>
                    <a:t>Bath </a:t>
                  </a:r>
                  <a:r>
                    <a:rPr lang="en-GB" sz="1400" dirty="0" smtClean="0"/>
                    <a:t>and North East </a:t>
                  </a:r>
                  <a:r>
                    <a:rPr lang="en-GB" sz="1400" dirty="0"/>
                    <a:t>Somerset: </a:t>
                  </a:r>
                </a:p>
                <a:p>
                  <a:pPr algn="ctr"/>
                  <a:r>
                    <a:rPr lang="en-GB" sz="1400" dirty="0"/>
                    <a:t>Cooking and Eating</a:t>
                  </a:r>
                </a:p>
              </p:txBody>
            </p:sp>
          </p:grpSp>
          <p:grpSp>
            <p:nvGrpSpPr>
              <p:cNvPr id="5" name="Group 4"/>
              <p:cNvGrpSpPr/>
              <p:nvPr/>
            </p:nvGrpSpPr>
            <p:grpSpPr>
              <a:xfrm>
                <a:off x="3415189" y="1044249"/>
                <a:ext cx="2533833" cy="2669383"/>
                <a:chOff x="3415189" y="1044249"/>
                <a:chExt cx="2533833" cy="2669383"/>
              </a:xfrm>
            </p:grpSpPr>
            <p:pic>
              <p:nvPicPr>
                <p:cNvPr id="2" name="Picture 2">
                  <a:hlinkClick r:id="rId12"/>
                </p:cNvPr>
                <p:cNvPicPr>
                  <a:picLocks noChangeAspect="1" noChangeArrowheads="1"/>
                </p:cNvPicPr>
                <p:nvPr/>
              </p:nvPicPr>
              <p:blipFill rotWithShape="1">
                <a:blip r:embed="rId13">
                  <a:extLst>
                    <a:ext uri="{28A0092B-C50C-407E-A947-70E740481C1C}">
                      <a14:useLocalDpi xmlns:a14="http://schemas.microsoft.com/office/drawing/2010/main" val="0"/>
                    </a:ext>
                  </a:extLst>
                </a:blip>
                <a:srcRect/>
                <a:stretch/>
              </p:blipFill>
              <p:spPr bwMode="auto">
                <a:xfrm>
                  <a:off x="3640473" y="1044249"/>
                  <a:ext cx="2104572" cy="21117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TextBox 18"/>
                <p:cNvSpPr txBox="1"/>
                <p:nvPr/>
              </p:nvSpPr>
              <p:spPr>
                <a:xfrm>
                  <a:off x="3415189" y="3156985"/>
                  <a:ext cx="2533833" cy="556647"/>
                </a:xfrm>
                <a:prstGeom prst="rect">
                  <a:avLst/>
                </a:prstGeom>
                <a:noFill/>
              </p:spPr>
              <p:txBody>
                <a:bodyPr wrap="square" rtlCol="0">
                  <a:spAutoFit/>
                </a:bodyPr>
                <a:lstStyle/>
                <a:p>
                  <a:pPr algn="ctr"/>
                  <a:r>
                    <a:rPr lang="en-GB" sz="1400" dirty="0"/>
                    <a:t>Broadclyst </a:t>
                  </a:r>
                  <a:r>
                    <a:rPr lang="en-GB" sz="1400" dirty="0" smtClean="0"/>
                    <a:t>Primary:</a:t>
                  </a:r>
                  <a:endParaRPr lang="en-GB" sz="1400" dirty="0"/>
                </a:p>
                <a:p>
                  <a:pPr algn="ctr"/>
                  <a:r>
                    <a:rPr lang="en-GB" sz="1400" dirty="0"/>
                    <a:t>The </a:t>
                  </a:r>
                  <a:r>
                    <a:rPr lang="en-GB" sz="1400" dirty="0" smtClean="0"/>
                    <a:t>Benefits </a:t>
                  </a:r>
                  <a:r>
                    <a:rPr lang="en-GB" sz="1400" dirty="0"/>
                    <a:t>of Family Dining</a:t>
                  </a:r>
                </a:p>
              </p:txBody>
            </p:sp>
          </p:grpSp>
        </p:grpSp>
        <p:pic>
          <p:nvPicPr>
            <p:cNvPr id="20" name="Picture 4">
              <a:hlinkClick r:id="rId14"/>
            </p:cNvPr>
            <p:cNvPicPr>
              <a:picLocks noChangeAspect="1" noChangeArrowheads="1"/>
            </p:cNvPicPr>
            <p:nvPr/>
          </p:nvPicPr>
          <p:blipFill rotWithShape="1">
            <a:blip r:embed="rId15">
              <a:extLst>
                <a:ext uri="{28A0092B-C50C-407E-A947-70E740481C1C}">
                  <a14:useLocalDpi xmlns:a14="http://schemas.microsoft.com/office/drawing/2010/main" val="0"/>
                </a:ext>
              </a:extLst>
            </a:blip>
            <a:srcRect/>
            <a:stretch/>
          </p:blipFill>
          <p:spPr bwMode="auto">
            <a:xfrm>
              <a:off x="6299090" y="1091157"/>
              <a:ext cx="2159808" cy="19851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9266304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05038" y="1106009"/>
            <a:ext cx="8229600" cy="1039091"/>
          </a:xfrm>
        </p:spPr>
        <p:txBody>
          <a:bodyPr>
            <a:normAutofit/>
          </a:bodyPr>
          <a:lstStyle/>
          <a:p>
            <a:r>
              <a:rPr lang="en-US" dirty="0"/>
              <a:t>Session Aims and Objectives</a:t>
            </a:r>
          </a:p>
        </p:txBody>
      </p:sp>
      <p:sp>
        <p:nvSpPr>
          <p:cNvPr id="4" name="Content Placeholder 3"/>
          <p:cNvSpPr>
            <a:spLocks noGrp="1"/>
          </p:cNvSpPr>
          <p:nvPr>
            <p:ph idx="4294967295"/>
          </p:nvPr>
        </p:nvSpPr>
        <p:spPr>
          <a:xfrm>
            <a:off x="605038" y="1918923"/>
            <a:ext cx="8229600" cy="4655478"/>
          </a:xfrm>
        </p:spPr>
        <p:txBody>
          <a:bodyPr>
            <a:normAutofit/>
          </a:bodyPr>
          <a:lstStyle/>
          <a:p>
            <a:pPr marL="114300" lvl="0" indent="0">
              <a:spcBef>
                <a:spcPts val="0"/>
              </a:spcBef>
              <a:buSzPct val="25000"/>
              <a:buNone/>
            </a:pPr>
            <a:r>
              <a:rPr lang="en" b="1" i="0" u="none" strike="noStrike" cap="none" dirty="0">
                <a:solidFill>
                  <a:srgbClr val="F4EED3"/>
                </a:solidFill>
                <a:ea typeface="Calibri"/>
                <a:cs typeface="Calibri"/>
                <a:sym typeface="Calibri"/>
              </a:rPr>
              <a:t>Aim:</a:t>
            </a:r>
          </a:p>
          <a:p>
            <a:pPr marL="114300" lvl="0" indent="0">
              <a:spcBef>
                <a:spcPts val="0"/>
              </a:spcBef>
              <a:buNone/>
            </a:pPr>
            <a:endParaRPr lang="en" b="0" i="0" u="none" strike="noStrike" cap="none" dirty="0">
              <a:solidFill>
                <a:srgbClr val="F4EED3"/>
              </a:solidFill>
              <a:ea typeface="Calibri"/>
              <a:cs typeface="Calibri"/>
              <a:sym typeface="Calibri"/>
            </a:endParaRPr>
          </a:p>
          <a:p>
            <a:pPr marL="114300" lvl="0" indent="0" algn="just">
              <a:spcBef>
                <a:spcPts val="0"/>
              </a:spcBef>
              <a:buSzPct val="25000"/>
              <a:buNone/>
            </a:pPr>
            <a:r>
              <a:rPr lang="en" b="0" i="0" u="none" strike="noStrike" cap="none" dirty="0">
                <a:solidFill>
                  <a:srgbClr val="F4EED3"/>
                </a:solidFill>
                <a:ea typeface="Calibri"/>
                <a:cs typeface="Calibri"/>
                <a:sym typeface="Calibri"/>
              </a:rPr>
              <a:t>For all</a:t>
            </a:r>
            <a:r>
              <a:rPr lang="en" b="1" i="0" u="none" strike="noStrike" cap="none" dirty="0">
                <a:solidFill>
                  <a:srgbClr val="F4EED3"/>
                </a:solidFill>
                <a:ea typeface="Calibri"/>
                <a:cs typeface="Calibri"/>
                <a:sym typeface="Calibri"/>
              </a:rPr>
              <a:t> </a:t>
            </a:r>
            <a:r>
              <a:rPr lang="en" b="1" i="0" u="none" strike="noStrike" cap="none" dirty="0" smtClean="0">
                <a:solidFill>
                  <a:srgbClr val="F4EED3"/>
                </a:solidFill>
                <a:ea typeface="Calibri"/>
                <a:cs typeface="Calibri"/>
                <a:sym typeface="Calibri"/>
              </a:rPr>
              <a:t>teachers, staff and trainees </a:t>
            </a:r>
            <a:r>
              <a:rPr lang="en" b="0" i="0" u="none" strike="noStrike" cap="none" dirty="0" smtClean="0">
                <a:solidFill>
                  <a:srgbClr val="F4EED3"/>
                </a:solidFill>
                <a:ea typeface="Calibri"/>
                <a:cs typeface="Calibri"/>
                <a:sym typeface="Calibri"/>
              </a:rPr>
              <a:t>to </a:t>
            </a:r>
            <a:r>
              <a:rPr lang="en" b="1" i="0" u="none" strike="noStrike" cap="none" dirty="0">
                <a:solidFill>
                  <a:srgbClr val="F4EED3"/>
                </a:solidFill>
                <a:ea typeface="Calibri"/>
                <a:cs typeface="Calibri"/>
                <a:sym typeface="Calibri"/>
              </a:rPr>
              <a:t>understand the importance of a good school food culture</a:t>
            </a:r>
            <a:r>
              <a:rPr lang="en" b="0" i="0" u="none" strike="noStrike" cap="none" dirty="0">
                <a:solidFill>
                  <a:srgbClr val="F4EED3"/>
                </a:solidFill>
                <a:ea typeface="Calibri"/>
                <a:cs typeface="Calibri"/>
                <a:sym typeface="Calibri"/>
              </a:rPr>
              <a:t> and be empowered to support wide</a:t>
            </a:r>
            <a:r>
              <a:rPr lang="en" dirty="0">
                <a:solidFill>
                  <a:srgbClr val="F4EED3"/>
                </a:solidFill>
                <a:ea typeface="Calibri"/>
                <a:cs typeface="Calibri"/>
                <a:sym typeface="Calibri"/>
              </a:rPr>
              <a:t>r </a:t>
            </a:r>
            <a:r>
              <a:rPr lang="en" b="0" i="0" u="none" strike="noStrike" cap="none" dirty="0">
                <a:solidFill>
                  <a:srgbClr val="F4EED3"/>
                </a:solidFill>
                <a:ea typeface="Calibri"/>
                <a:cs typeface="Calibri"/>
                <a:sym typeface="Calibri"/>
              </a:rPr>
              <a:t>pupil health and </a:t>
            </a:r>
            <a:r>
              <a:rPr lang="en-GB" b="0" i="0" u="none" strike="noStrike" cap="none" dirty="0" smtClean="0">
                <a:solidFill>
                  <a:srgbClr val="F4EED3"/>
                </a:solidFill>
                <a:ea typeface="Calibri"/>
                <a:cs typeface="Calibri"/>
                <a:sym typeface="Calibri"/>
              </a:rPr>
              <a:t>wellbeing</a:t>
            </a:r>
            <a:endParaRPr lang="en-US" dirty="0">
              <a:solidFill>
                <a:srgbClr val="F4EED3"/>
              </a:solidFill>
              <a:sym typeface="Calibri"/>
            </a:endParaRPr>
          </a:p>
          <a:p>
            <a:pPr marL="114300" lvl="0" indent="0" algn="just">
              <a:spcBef>
                <a:spcPts val="0"/>
              </a:spcBef>
              <a:buSzPct val="25000"/>
              <a:buNone/>
            </a:pPr>
            <a:endParaRPr lang="en-US" b="0" i="0" u="none" strike="noStrike" cap="none" dirty="0">
              <a:solidFill>
                <a:srgbClr val="F4EED3"/>
              </a:solidFill>
              <a:ea typeface="Calibri"/>
              <a:cs typeface="Calibri"/>
              <a:sym typeface="Calibri"/>
            </a:endParaRPr>
          </a:p>
          <a:p>
            <a:pPr marL="114300" lvl="0" indent="0">
              <a:spcBef>
                <a:spcPts val="0"/>
              </a:spcBef>
              <a:buSzPct val="25000"/>
              <a:buNone/>
            </a:pPr>
            <a:endParaRPr lang="en-US" b="1" i="0" u="none" strike="noStrike" cap="none" dirty="0">
              <a:solidFill>
                <a:srgbClr val="F4EED3"/>
              </a:solidFill>
              <a:ea typeface="Calibri"/>
              <a:cs typeface="Calibri"/>
              <a:sym typeface="Calibri"/>
            </a:endParaRPr>
          </a:p>
          <a:p>
            <a:pPr marL="114300" lvl="0" indent="0">
              <a:spcBef>
                <a:spcPts val="0"/>
              </a:spcBef>
              <a:buSzPct val="25000"/>
              <a:buNone/>
            </a:pPr>
            <a:r>
              <a:rPr lang="en-US" b="1" i="0" u="none" strike="noStrike" cap="none" dirty="0">
                <a:solidFill>
                  <a:srgbClr val="F4EED3"/>
                </a:solidFill>
                <a:ea typeface="Calibri"/>
                <a:cs typeface="Calibri"/>
                <a:sym typeface="Calibri"/>
              </a:rPr>
              <a:t>Objectives: </a:t>
            </a:r>
          </a:p>
          <a:p>
            <a:pPr marL="114300" lvl="0" indent="0">
              <a:spcBef>
                <a:spcPts val="0"/>
              </a:spcBef>
              <a:buSzPct val="25000"/>
              <a:buNone/>
            </a:pPr>
            <a:endParaRPr lang="en-US" b="1" dirty="0">
              <a:solidFill>
                <a:srgbClr val="F4EED3"/>
              </a:solidFill>
              <a:ea typeface="Calibri"/>
              <a:cs typeface="Calibri"/>
              <a:sym typeface="Calibri"/>
            </a:endParaRPr>
          </a:p>
          <a:p>
            <a:pPr marL="114300" lvl="0" algn="just">
              <a:spcBef>
                <a:spcPts val="0"/>
              </a:spcBef>
              <a:buSzPct val="35000"/>
            </a:pPr>
            <a:r>
              <a:rPr lang="en-US" b="0" i="0" u="none" strike="noStrike" cap="none" dirty="0">
                <a:solidFill>
                  <a:srgbClr val="F4EED3"/>
                </a:solidFill>
                <a:ea typeface="Calibri"/>
                <a:cs typeface="Calibri"/>
                <a:sym typeface="Calibri"/>
              </a:rPr>
              <a:t>	To understand </a:t>
            </a:r>
            <a:r>
              <a:rPr lang="en-US" b="1" i="0" u="none" strike="noStrike" cap="none" dirty="0">
                <a:solidFill>
                  <a:srgbClr val="F4EED3"/>
                </a:solidFill>
                <a:ea typeface="Calibri"/>
                <a:cs typeface="Calibri"/>
                <a:sym typeface="Calibri"/>
              </a:rPr>
              <a:t>why a good school food culture matters</a:t>
            </a:r>
            <a:r>
              <a:rPr lang="en-US" b="0" i="0" u="none" strike="noStrike" cap="none" dirty="0">
                <a:solidFill>
                  <a:srgbClr val="F4EED3"/>
                </a:solidFill>
                <a:ea typeface="Calibri"/>
                <a:cs typeface="Calibri"/>
                <a:sym typeface="Calibri"/>
              </a:rPr>
              <a:t> </a:t>
            </a:r>
          </a:p>
          <a:p>
            <a:pPr marL="457200" lvl="0" indent="-342900" algn="just">
              <a:spcBef>
                <a:spcPts val="0"/>
              </a:spcBef>
              <a:buSzPct val="25000"/>
              <a:buFont typeface="+mj-lt"/>
              <a:buAutoNum type="arabicPeriod"/>
            </a:pPr>
            <a:endParaRPr lang="en-US" dirty="0">
              <a:solidFill>
                <a:srgbClr val="F4EED3"/>
              </a:solidFill>
              <a:ea typeface="Calibri"/>
              <a:cs typeface="Calibri"/>
              <a:sym typeface="Calibri"/>
            </a:endParaRPr>
          </a:p>
          <a:p>
            <a:pPr marL="114300" lvl="0" algn="just">
              <a:spcBef>
                <a:spcPts val="0"/>
              </a:spcBef>
              <a:buSzPct val="25000"/>
            </a:pPr>
            <a:r>
              <a:rPr lang="en-US" b="0" i="0" u="none" strike="noStrike" cap="none" dirty="0">
                <a:solidFill>
                  <a:srgbClr val="F4EED3"/>
                </a:solidFill>
                <a:ea typeface="Calibri"/>
                <a:cs typeface="Calibri"/>
                <a:sym typeface="Calibri"/>
              </a:rPr>
              <a:t>	To share </a:t>
            </a:r>
            <a:r>
              <a:rPr lang="en-US" b="1" i="0" u="none" strike="noStrike" cap="none" dirty="0">
                <a:solidFill>
                  <a:srgbClr val="F4EED3"/>
                </a:solidFill>
                <a:ea typeface="Calibri"/>
                <a:cs typeface="Calibri"/>
                <a:sym typeface="Calibri"/>
              </a:rPr>
              <a:t>examples of what works well </a:t>
            </a:r>
            <a:r>
              <a:rPr lang="en-US" b="0" i="0" u="none" strike="noStrike" cap="none" dirty="0">
                <a:solidFill>
                  <a:srgbClr val="F4EED3"/>
                </a:solidFill>
                <a:ea typeface="Calibri"/>
                <a:cs typeface="Calibri"/>
                <a:sym typeface="Calibri"/>
              </a:rPr>
              <a:t>to create a </a:t>
            </a:r>
            <a:r>
              <a:rPr lang="en-US" b="1" i="0" u="none" strike="noStrike" cap="none" dirty="0">
                <a:solidFill>
                  <a:srgbClr val="F4EED3"/>
                </a:solidFill>
                <a:ea typeface="Calibri"/>
                <a:cs typeface="Calibri"/>
                <a:sym typeface="Calibri"/>
              </a:rPr>
              <a:t>whole school </a:t>
            </a:r>
            <a:r>
              <a:rPr lang="en-US" b="1" i="0" u="none" strike="noStrike" cap="none" dirty="0" smtClean="0">
                <a:solidFill>
                  <a:srgbClr val="F4EED3"/>
                </a:solidFill>
                <a:ea typeface="Calibri"/>
                <a:cs typeface="Calibri"/>
                <a:sym typeface="Calibri"/>
              </a:rPr>
              <a:t>	approach </a:t>
            </a:r>
            <a:r>
              <a:rPr lang="en-US" b="0" i="0" u="none" strike="noStrike" cap="none" dirty="0">
                <a:solidFill>
                  <a:srgbClr val="F4EED3"/>
                </a:solidFill>
                <a:ea typeface="Calibri"/>
                <a:cs typeface="Calibri"/>
                <a:sym typeface="Calibri"/>
              </a:rPr>
              <a:t>to 	good food culture. </a:t>
            </a:r>
          </a:p>
          <a:p>
            <a:pPr marL="457200" lvl="0" indent="-342900" algn="just">
              <a:spcBef>
                <a:spcPts val="0"/>
              </a:spcBef>
              <a:buSzPct val="25000"/>
              <a:buFont typeface="+mj-lt"/>
              <a:buAutoNum type="arabicPeriod"/>
            </a:pPr>
            <a:endParaRPr lang="en-US" dirty="0">
              <a:solidFill>
                <a:srgbClr val="F4EED3"/>
              </a:solidFill>
              <a:ea typeface="Calibri"/>
              <a:cs typeface="Calibri"/>
              <a:sym typeface="Calibri"/>
            </a:endParaRPr>
          </a:p>
          <a:p>
            <a:pPr marL="114300" lvl="0" algn="just">
              <a:spcBef>
                <a:spcPts val="0"/>
              </a:spcBef>
              <a:buSzPct val="25000"/>
            </a:pPr>
            <a:r>
              <a:rPr lang="en-US" b="0" i="0" u="none" strike="noStrike" cap="none" dirty="0">
                <a:solidFill>
                  <a:srgbClr val="F4EED3"/>
                </a:solidFill>
                <a:ea typeface="Calibri"/>
                <a:cs typeface="Calibri"/>
                <a:sym typeface="Calibri"/>
              </a:rPr>
              <a:t>	To reflect on how this can be </a:t>
            </a:r>
            <a:r>
              <a:rPr lang="en-US" b="1" i="0" u="none" strike="noStrike" cap="none" dirty="0">
                <a:solidFill>
                  <a:srgbClr val="F4EED3"/>
                </a:solidFill>
                <a:ea typeface="Calibri"/>
                <a:cs typeface="Calibri"/>
                <a:sym typeface="Calibri"/>
              </a:rPr>
              <a:t>applied to your role </a:t>
            </a:r>
            <a:r>
              <a:rPr lang="en-US" b="0" i="0" u="none" strike="noStrike" cap="none" dirty="0">
                <a:solidFill>
                  <a:srgbClr val="F4EED3"/>
                </a:solidFill>
                <a:ea typeface="Calibri"/>
                <a:cs typeface="Calibri"/>
                <a:sym typeface="Calibri"/>
              </a:rPr>
              <a:t>within school</a:t>
            </a:r>
          </a:p>
          <a:p>
            <a:pPr marL="114300" lvl="0" indent="0" algn="just">
              <a:spcBef>
                <a:spcPts val="0"/>
              </a:spcBef>
              <a:buSzPct val="25000"/>
              <a:buNone/>
            </a:pPr>
            <a:endParaRPr lang="en" b="0" i="0" u="none" strike="noStrike" cap="none" dirty="0">
              <a:latin typeface="Calibri"/>
              <a:ea typeface="Calibri"/>
              <a:cs typeface="Calibri"/>
              <a:sym typeface="Calibri"/>
            </a:endParaRPr>
          </a:p>
        </p:txBody>
      </p:sp>
    </p:spTree>
    <p:extLst>
      <p:ext uri="{BB962C8B-B14F-4D97-AF65-F5344CB8AC3E}">
        <p14:creationId xmlns:p14="http://schemas.microsoft.com/office/powerpoint/2010/main" val="112995535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p:cNvGrpSpPr/>
          <p:nvPr/>
        </p:nvGrpSpPr>
        <p:grpSpPr>
          <a:xfrm>
            <a:off x="330026" y="1133223"/>
            <a:ext cx="8544574" cy="4952800"/>
            <a:chOff x="0" y="0"/>
            <a:chExt cx="14535150" cy="10325100"/>
          </a:xfrm>
        </p:grpSpPr>
        <p:sp>
          <p:nvSpPr>
            <p:cNvPr id="23" name="Rounded Rectangle 22"/>
            <p:cNvSpPr/>
            <p:nvPr/>
          </p:nvSpPr>
          <p:spPr>
            <a:xfrm>
              <a:off x="5448300" y="4476750"/>
              <a:ext cx="3448050" cy="1371600"/>
            </a:xfrm>
            <a:prstGeom prst="roundRect">
              <a:avLst/>
            </a:prstGeom>
            <a:solidFill>
              <a:schemeClr val="bg1"/>
            </a:solidFill>
            <a:ln w="28575">
              <a:solidFill>
                <a:srgbClr val="D05B5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en-GB" dirty="0">
                  <a:solidFill>
                    <a:schemeClr val="tx1"/>
                  </a:solidFill>
                </a:rPr>
                <a:t>A Good School Food Culture</a:t>
              </a:r>
            </a:p>
          </p:txBody>
        </p:sp>
        <p:grpSp>
          <p:nvGrpSpPr>
            <p:cNvPr id="24" name="Group 23"/>
            <p:cNvGrpSpPr/>
            <p:nvPr/>
          </p:nvGrpSpPr>
          <p:grpSpPr>
            <a:xfrm>
              <a:off x="0" y="0"/>
              <a:ext cx="14535150" cy="10325100"/>
              <a:chOff x="0" y="0"/>
              <a:chExt cx="14535150" cy="10325100"/>
            </a:xfrm>
          </p:grpSpPr>
          <p:sp>
            <p:nvSpPr>
              <p:cNvPr id="25" name="Rounded Rectangle 24"/>
              <p:cNvSpPr/>
              <p:nvPr/>
            </p:nvSpPr>
            <p:spPr>
              <a:xfrm>
                <a:off x="0" y="0"/>
                <a:ext cx="4438650" cy="4686300"/>
              </a:xfrm>
              <a:prstGeom prst="roundRect">
                <a:avLst/>
              </a:prstGeom>
              <a:solidFill>
                <a:schemeClr val="bg1"/>
              </a:solidFill>
              <a:ln w="28575">
                <a:solidFill>
                  <a:srgbClr val="D05B5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6" name="Rounded Rectangle 25"/>
              <p:cNvSpPr/>
              <p:nvPr/>
            </p:nvSpPr>
            <p:spPr>
              <a:xfrm>
                <a:off x="10096500" y="0"/>
                <a:ext cx="4438650" cy="4686300"/>
              </a:xfrm>
              <a:prstGeom prst="roundRect">
                <a:avLst/>
              </a:prstGeom>
              <a:solidFill>
                <a:schemeClr val="bg1"/>
              </a:solidFill>
              <a:ln w="28575">
                <a:solidFill>
                  <a:srgbClr val="D05B5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7" name="Rounded Rectangle 26"/>
              <p:cNvSpPr/>
              <p:nvPr/>
            </p:nvSpPr>
            <p:spPr>
              <a:xfrm>
                <a:off x="10096499" y="5615272"/>
                <a:ext cx="4438651" cy="4686300"/>
              </a:xfrm>
              <a:prstGeom prst="roundRect">
                <a:avLst/>
              </a:prstGeom>
              <a:solidFill>
                <a:schemeClr val="bg1"/>
              </a:solidFill>
              <a:ln w="28575">
                <a:solidFill>
                  <a:srgbClr val="D05B5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8" name="Rounded Rectangle 27"/>
              <p:cNvSpPr/>
              <p:nvPr/>
            </p:nvSpPr>
            <p:spPr>
              <a:xfrm>
                <a:off x="0" y="5638800"/>
                <a:ext cx="4438650" cy="4686300"/>
              </a:xfrm>
              <a:prstGeom prst="roundRect">
                <a:avLst/>
              </a:prstGeom>
              <a:solidFill>
                <a:schemeClr val="bg1"/>
              </a:solidFill>
              <a:ln w="28575">
                <a:solidFill>
                  <a:srgbClr val="D05B5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9" name="Rounded Rectangle 28"/>
              <p:cNvSpPr/>
              <p:nvPr/>
            </p:nvSpPr>
            <p:spPr>
              <a:xfrm>
                <a:off x="4705350" y="6381750"/>
                <a:ext cx="5124450" cy="3924300"/>
              </a:xfrm>
              <a:prstGeom prst="roundRect">
                <a:avLst/>
              </a:prstGeom>
              <a:solidFill>
                <a:schemeClr val="bg1"/>
              </a:solidFill>
              <a:ln w="28575">
                <a:solidFill>
                  <a:srgbClr val="D05B5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30" name="Rounded Rectangle 29"/>
              <p:cNvSpPr/>
              <p:nvPr/>
            </p:nvSpPr>
            <p:spPr>
              <a:xfrm>
                <a:off x="4705350" y="0"/>
                <a:ext cx="5124450" cy="3924300"/>
              </a:xfrm>
              <a:prstGeom prst="roundRect">
                <a:avLst/>
              </a:prstGeom>
              <a:solidFill>
                <a:schemeClr val="bg1"/>
              </a:solidFill>
              <a:ln w="28575">
                <a:solidFill>
                  <a:srgbClr val="D05B5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cxnSp>
            <p:nvCxnSpPr>
              <p:cNvPr id="31" name="Straight Connector 30"/>
              <p:cNvCxnSpPr/>
              <p:nvPr/>
            </p:nvCxnSpPr>
            <p:spPr>
              <a:xfrm flipV="1">
                <a:off x="7296150" y="3924300"/>
                <a:ext cx="0" cy="552450"/>
              </a:xfrm>
              <a:prstGeom prst="line">
                <a:avLst/>
              </a:prstGeom>
              <a:ln w="28575">
                <a:solidFill>
                  <a:srgbClr val="D05B5C"/>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V="1">
                <a:off x="7296150" y="5848350"/>
                <a:ext cx="0" cy="552450"/>
              </a:xfrm>
              <a:prstGeom prst="line">
                <a:avLst/>
              </a:prstGeom>
              <a:ln w="28575">
                <a:solidFill>
                  <a:srgbClr val="D05B5C"/>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8858250" y="3924300"/>
                <a:ext cx="1238250" cy="666750"/>
              </a:xfrm>
              <a:prstGeom prst="line">
                <a:avLst/>
              </a:prstGeom>
              <a:ln w="28575">
                <a:solidFill>
                  <a:srgbClr val="D05B5C"/>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V="1">
                <a:off x="4438651" y="5734050"/>
                <a:ext cx="1009650" cy="647699"/>
              </a:xfrm>
              <a:prstGeom prst="line">
                <a:avLst/>
              </a:prstGeom>
              <a:ln w="28575">
                <a:solidFill>
                  <a:srgbClr val="D05B5C"/>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4438650" y="3924300"/>
                <a:ext cx="1009650" cy="666750"/>
              </a:xfrm>
              <a:prstGeom prst="line">
                <a:avLst/>
              </a:prstGeom>
              <a:ln w="28575">
                <a:solidFill>
                  <a:srgbClr val="D05B5C"/>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8896350" y="5734050"/>
                <a:ext cx="1200150" cy="533400"/>
              </a:xfrm>
              <a:prstGeom prst="line">
                <a:avLst/>
              </a:prstGeom>
              <a:ln w="28575">
                <a:solidFill>
                  <a:srgbClr val="D05B5C"/>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92663042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p:cNvSpPr>
            <a:spLocks noGrp="1"/>
          </p:cNvSpPr>
          <p:nvPr>
            <p:ph type="title"/>
          </p:nvPr>
        </p:nvSpPr>
        <p:spPr>
          <a:xfrm>
            <a:off x="605038" y="1106009"/>
            <a:ext cx="8229600" cy="1039091"/>
          </a:xfrm>
        </p:spPr>
        <p:txBody>
          <a:bodyPr/>
          <a:lstStyle/>
          <a:p>
            <a:r>
              <a:rPr lang="en-US" dirty="0"/>
              <a:t>Section 2: Key Messages</a:t>
            </a:r>
          </a:p>
        </p:txBody>
      </p:sp>
      <p:sp>
        <p:nvSpPr>
          <p:cNvPr id="5" name="Shape 265"/>
          <p:cNvSpPr/>
          <p:nvPr/>
        </p:nvSpPr>
        <p:spPr>
          <a:xfrm>
            <a:off x="605038" y="1768060"/>
            <a:ext cx="8229600" cy="4821425"/>
          </a:xfrm>
          <a:prstGeom prst="rect">
            <a:avLst/>
          </a:prstGeom>
          <a:noFill/>
          <a:ln>
            <a:noFill/>
          </a:ln>
        </p:spPr>
        <p:txBody>
          <a:bodyPr lIns="91425" tIns="45700" rIns="91425" bIns="45700" anchor="t" anchorCtr="0">
            <a:noAutofit/>
          </a:bodyPr>
          <a:lstStyle/>
          <a:p>
            <a:pPr lvl="0" algn="just"/>
            <a:r>
              <a:rPr lang="en-GB" dirty="0"/>
              <a:t>A </a:t>
            </a:r>
            <a:r>
              <a:rPr lang="en-GB" b="1" dirty="0"/>
              <a:t>good school food culture </a:t>
            </a:r>
            <a:r>
              <a:rPr lang="en-GB" dirty="0"/>
              <a:t>is one </a:t>
            </a:r>
            <a:r>
              <a:rPr lang="en-GB" dirty="0" smtClean="0"/>
              <a:t>in which</a:t>
            </a:r>
            <a:r>
              <a:rPr lang="en-GB" b="1" dirty="0" smtClean="0"/>
              <a:t>:</a:t>
            </a:r>
            <a:endParaRPr lang="en-GB" b="1" dirty="0"/>
          </a:p>
          <a:p>
            <a:pPr lvl="0" algn="just"/>
            <a:endParaRPr lang="en-GB" b="1" dirty="0"/>
          </a:p>
          <a:p>
            <a:pPr lvl="0" algn="just"/>
            <a:r>
              <a:rPr lang="en-GB" dirty="0"/>
              <a:t>The dining hall is </a:t>
            </a:r>
            <a:r>
              <a:rPr lang="en-GB" dirty="0" smtClean="0"/>
              <a:t>an </a:t>
            </a:r>
            <a:r>
              <a:rPr lang="en-GB" b="1" dirty="0" smtClean="0"/>
              <a:t>integral </a:t>
            </a:r>
            <a:r>
              <a:rPr lang="en-GB" b="1" dirty="0"/>
              <a:t>part of the </a:t>
            </a:r>
            <a:r>
              <a:rPr lang="en-GB" b="1" dirty="0" smtClean="0"/>
              <a:t>school</a:t>
            </a:r>
            <a:r>
              <a:rPr lang="en-GB" dirty="0" smtClean="0"/>
              <a:t>, </a:t>
            </a:r>
            <a:r>
              <a:rPr lang="en-GB" dirty="0"/>
              <a:t>where children and teachers </a:t>
            </a:r>
            <a:r>
              <a:rPr lang="en-GB" b="1" dirty="0"/>
              <a:t>eat </a:t>
            </a:r>
            <a:r>
              <a:rPr lang="en-GB" b="1" dirty="0" smtClean="0"/>
              <a:t>together</a:t>
            </a:r>
            <a:endParaRPr lang="en-GB" dirty="0"/>
          </a:p>
          <a:p>
            <a:pPr lvl="0" algn="just"/>
            <a:endParaRPr lang="en-GB" dirty="0"/>
          </a:p>
          <a:p>
            <a:pPr lvl="0" algn="just"/>
            <a:r>
              <a:rPr lang="en-GB" dirty="0"/>
              <a:t>Food is a </a:t>
            </a:r>
            <a:r>
              <a:rPr lang="en-GB" b="1" dirty="0"/>
              <a:t>vital element of school life </a:t>
            </a:r>
            <a:r>
              <a:rPr lang="en-GB" dirty="0"/>
              <a:t>and </a:t>
            </a:r>
            <a:r>
              <a:rPr lang="en-GB" dirty="0" smtClean="0"/>
              <a:t>the </a:t>
            </a:r>
            <a:r>
              <a:rPr lang="en-GB" b="1" dirty="0" smtClean="0"/>
              <a:t>catering team</a:t>
            </a:r>
            <a:r>
              <a:rPr lang="en-GB" dirty="0" smtClean="0"/>
              <a:t> </a:t>
            </a:r>
            <a:r>
              <a:rPr lang="en-GB" dirty="0"/>
              <a:t>are </a:t>
            </a:r>
            <a:r>
              <a:rPr lang="en-GB" b="1" dirty="0"/>
              <a:t>important</a:t>
            </a:r>
            <a:r>
              <a:rPr lang="en-GB" dirty="0"/>
              <a:t> and </a:t>
            </a:r>
            <a:r>
              <a:rPr lang="en-GB" b="1" dirty="0"/>
              <a:t>valued</a:t>
            </a:r>
            <a:r>
              <a:rPr lang="en-GB" dirty="0"/>
              <a:t> members of </a:t>
            </a:r>
            <a:r>
              <a:rPr lang="en-GB" b="1" dirty="0"/>
              <a:t>staff</a:t>
            </a:r>
          </a:p>
          <a:p>
            <a:pPr lvl="0" algn="just"/>
            <a:endParaRPr lang="en-GB" dirty="0"/>
          </a:p>
          <a:p>
            <a:pPr lvl="0" algn="just"/>
            <a:r>
              <a:rPr lang="en-GB" dirty="0"/>
              <a:t>All </a:t>
            </a:r>
            <a:r>
              <a:rPr lang="en-GB" dirty="0" smtClean="0"/>
              <a:t>children have the </a:t>
            </a:r>
            <a:r>
              <a:rPr lang="en-GB" b="1" dirty="0" smtClean="0"/>
              <a:t>practical cooking skills </a:t>
            </a:r>
            <a:r>
              <a:rPr lang="en-GB" dirty="0" smtClean="0"/>
              <a:t>and </a:t>
            </a:r>
            <a:r>
              <a:rPr lang="en-GB" b="1" dirty="0" smtClean="0"/>
              <a:t>knowledge </a:t>
            </a:r>
            <a:r>
              <a:rPr lang="en-GB" dirty="0" smtClean="0"/>
              <a:t>to keep themselves healthy; making </a:t>
            </a:r>
            <a:r>
              <a:rPr lang="en-GB" b="1" dirty="0" smtClean="0"/>
              <a:t>informed choices about healthy eating.</a:t>
            </a:r>
          </a:p>
          <a:p>
            <a:pPr lvl="0" algn="just"/>
            <a:endParaRPr lang="en-GB" dirty="0"/>
          </a:p>
          <a:p>
            <a:pPr lvl="0" algn="just"/>
            <a:r>
              <a:rPr lang="en-GB" b="1" dirty="0"/>
              <a:t>Children take home learned habits </a:t>
            </a:r>
            <a:r>
              <a:rPr lang="en-GB" dirty="0"/>
              <a:t>and the school engages with parents and others, so that a </a:t>
            </a:r>
            <a:r>
              <a:rPr lang="en-GB" b="1" dirty="0"/>
              <a:t>good food culture spreads throughout the </a:t>
            </a:r>
            <a:r>
              <a:rPr lang="en-GB" b="1" dirty="0" smtClean="0"/>
              <a:t>community</a:t>
            </a:r>
          </a:p>
          <a:p>
            <a:pPr lvl="0" algn="just"/>
            <a:endParaRPr lang="en-GB" b="1" dirty="0">
              <a:ea typeface="Calibri"/>
              <a:cs typeface="Calibri"/>
              <a:sym typeface="Calibri"/>
            </a:endParaRPr>
          </a:p>
          <a:p>
            <a:pPr algn="just"/>
            <a:r>
              <a:rPr lang="en-GB" b="1" dirty="0" smtClean="0"/>
              <a:t>The pupil </a:t>
            </a:r>
            <a:r>
              <a:rPr lang="en-GB" b="1" dirty="0"/>
              <a:t>voice is taken seriously</a:t>
            </a:r>
            <a:r>
              <a:rPr lang="en-GB" dirty="0"/>
              <a:t>, </a:t>
            </a:r>
            <a:r>
              <a:rPr lang="en-GB" dirty="0" smtClean="0"/>
              <a:t>to encourage </a:t>
            </a:r>
            <a:r>
              <a:rPr lang="en-GB" dirty="0"/>
              <a:t>a sense of </a:t>
            </a:r>
            <a:r>
              <a:rPr lang="en-GB" dirty="0" smtClean="0"/>
              <a:t>ownership throughout the school</a:t>
            </a:r>
            <a:endParaRPr lang="en-GB" b="1" dirty="0">
              <a:ea typeface="Calibri"/>
              <a:cs typeface="Calibri"/>
              <a:sym typeface="Calibri"/>
            </a:endParaRPr>
          </a:p>
          <a:p>
            <a:pPr marL="342900" lvl="0" indent="-342900">
              <a:buClr>
                <a:schemeClr val="dk1"/>
              </a:buClr>
              <a:buSzPct val="25000"/>
            </a:pPr>
            <a:endParaRPr lang="en-GB" b="1" dirty="0">
              <a:ea typeface="Calibri"/>
              <a:cs typeface="Calibri"/>
              <a:sym typeface="Calibri"/>
            </a:endParaRPr>
          </a:p>
          <a:p>
            <a:pPr marL="228600" marR="0" lvl="0" indent="0" algn="just" rtl="0">
              <a:spcBef>
                <a:spcPts val="0"/>
              </a:spcBef>
              <a:buSzPct val="25000"/>
              <a:buNone/>
            </a:pPr>
            <a:endParaRPr lang="en" b="1" dirty="0">
              <a:ea typeface="Calibri"/>
              <a:cs typeface="Calibri"/>
              <a:sym typeface="Calibri"/>
            </a:endParaRPr>
          </a:p>
        </p:txBody>
      </p:sp>
    </p:spTree>
    <p:extLst>
      <p:ext uri="{BB962C8B-B14F-4D97-AF65-F5344CB8AC3E}">
        <p14:creationId xmlns:p14="http://schemas.microsoft.com/office/powerpoint/2010/main" val="92663042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5738351" cy="584217"/>
          </a:xfrm>
        </p:spPr>
        <p:txBody>
          <a:bodyPr>
            <a:normAutofit fontScale="90000"/>
          </a:bodyPr>
          <a:lstStyle/>
          <a:p>
            <a:r>
              <a:rPr lang="en-US" dirty="0"/>
              <a:t>Section 3</a:t>
            </a:r>
          </a:p>
        </p:txBody>
      </p:sp>
      <p:sp>
        <p:nvSpPr>
          <p:cNvPr id="3" name="Text Placeholder 2"/>
          <p:cNvSpPr>
            <a:spLocks noGrp="1"/>
          </p:cNvSpPr>
          <p:nvPr>
            <p:ph type="body" sz="quarter" idx="4294967295"/>
          </p:nvPr>
        </p:nvSpPr>
        <p:spPr>
          <a:xfrm>
            <a:off x="685800" y="2788797"/>
            <a:ext cx="8648700" cy="1766964"/>
          </a:xfrm>
        </p:spPr>
        <p:txBody>
          <a:bodyPr/>
          <a:lstStyle/>
          <a:p>
            <a:r>
              <a:rPr lang="en-US" sz="3200" dirty="0">
                <a:solidFill>
                  <a:srgbClr val="F4EED3"/>
                </a:solidFill>
              </a:rPr>
              <a:t>What Can You Do?</a:t>
            </a:r>
          </a:p>
        </p:txBody>
      </p:sp>
    </p:spTree>
    <p:extLst>
      <p:ext uri="{BB962C8B-B14F-4D97-AF65-F5344CB8AC3E}">
        <p14:creationId xmlns:p14="http://schemas.microsoft.com/office/powerpoint/2010/main" val="34890140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p:cNvSpPr>
            <a:spLocks noGrp="1"/>
          </p:cNvSpPr>
          <p:nvPr>
            <p:ph type="title"/>
          </p:nvPr>
        </p:nvSpPr>
        <p:spPr>
          <a:xfrm>
            <a:off x="605038" y="1106009"/>
            <a:ext cx="8229600" cy="1039091"/>
          </a:xfrm>
        </p:spPr>
        <p:txBody>
          <a:bodyPr/>
          <a:lstStyle/>
          <a:p>
            <a:r>
              <a:rPr lang="en-US" dirty="0"/>
              <a:t>Action Planning</a:t>
            </a:r>
          </a:p>
        </p:txBody>
      </p:sp>
      <p:sp>
        <p:nvSpPr>
          <p:cNvPr id="5" name="Shape 265"/>
          <p:cNvSpPr/>
          <p:nvPr/>
        </p:nvSpPr>
        <p:spPr>
          <a:xfrm>
            <a:off x="395536" y="1973541"/>
            <a:ext cx="8439102" cy="707886"/>
          </a:xfrm>
          <a:prstGeom prst="rect">
            <a:avLst/>
          </a:prstGeom>
          <a:noFill/>
          <a:ln>
            <a:noFill/>
          </a:ln>
        </p:spPr>
        <p:txBody>
          <a:bodyPr lIns="91425" tIns="45700" rIns="91425" bIns="45700" anchor="t" anchorCtr="0">
            <a:noAutofit/>
          </a:bodyPr>
          <a:lstStyle/>
          <a:p>
            <a:pPr marL="228600" algn="just">
              <a:buSzPct val="25000"/>
            </a:pPr>
            <a:r>
              <a:rPr lang="en" b="1" dirty="0">
                <a:latin typeface="Arial" panose="020B0604020202020204" pitchFamily="34" charset="0"/>
                <a:ea typeface="Calibri"/>
                <a:cs typeface="Arial" panose="020B0604020202020204" pitchFamily="34" charset="0"/>
                <a:sym typeface="Calibri"/>
              </a:rPr>
              <a:t>Exercise: </a:t>
            </a:r>
            <a:r>
              <a:rPr lang="en" dirty="0">
                <a:latin typeface="Arial" panose="020B0604020202020204" pitchFamily="34" charset="0"/>
                <a:ea typeface="Calibri"/>
                <a:cs typeface="Arial" panose="020B0604020202020204" pitchFamily="34" charset="0"/>
                <a:sym typeface="Calibri"/>
              </a:rPr>
              <a:t>what can you do to create a great school food culture?</a:t>
            </a:r>
          </a:p>
          <a:p>
            <a:pPr marL="228600" algn="just">
              <a:buSzPct val="25000"/>
            </a:pPr>
            <a:endParaRPr lang="en" dirty="0">
              <a:latin typeface="Arial" panose="020B0604020202020204" pitchFamily="34" charset="0"/>
              <a:ea typeface="Calibri"/>
              <a:cs typeface="Arial" panose="020B0604020202020204" pitchFamily="34" charset="0"/>
              <a:sym typeface="Calibri"/>
            </a:endParaRPr>
          </a:p>
          <a:p>
            <a:pPr marL="228600" algn="just">
              <a:buSzPct val="25000"/>
            </a:pPr>
            <a:endParaRPr lang="en" dirty="0">
              <a:latin typeface="Arial" panose="020B0604020202020204" pitchFamily="34" charset="0"/>
              <a:ea typeface="Calibri"/>
              <a:cs typeface="Arial" panose="020B0604020202020204" pitchFamily="34" charset="0"/>
              <a:sym typeface="Calibri"/>
            </a:endParaRPr>
          </a:p>
          <a:p>
            <a:pPr marL="228600" lvl="0" algn="just">
              <a:buSzPct val="25000"/>
            </a:pPr>
            <a:r>
              <a:rPr lang="en" b="1" dirty="0">
                <a:latin typeface="Arial" panose="020B0604020202020204" pitchFamily="34" charset="0"/>
                <a:ea typeface="Calibri"/>
                <a:cs typeface="Arial" panose="020B0604020202020204" pitchFamily="34" charset="0"/>
                <a:sym typeface="Calibri"/>
              </a:rPr>
              <a:t>What:</a:t>
            </a:r>
          </a:p>
          <a:p>
            <a:pPr marL="228600" lvl="0" algn="just">
              <a:buSzPct val="25000"/>
            </a:pPr>
            <a:endParaRPr lang="en" b="1" dirty="0">
              <a:latin typeface="Arial" panose="020B0604020202020204" pitchFamily="34" charset="0"/>
              <a:ea typeface="Calibri"/>
              <a:cs typeface="Arial" panose="020B0604020202020204" pitchFamily="34" charset="0"/>
              <a:sym typeface="Calibri"/>
            </a:endParaRPr>
          </a:p>
          <a:p>
            <a:pPr marL="228600" lvl="0" algn="just">
              <a:buSzPct val="25000"/>
            </a:pPr>
            <a:r>
              <a:rPr lang="en" dirty="0">
                <a:latin typeface="Arial" panose="020B0604020202020204" pitchFamily="34" charset="0"/>
                <a:ea typeface="Calibri"/>
                <a:cs typeface="Arial" panose="020B0604020202020204" pitchFamily="34" charset="0"/>
                <a:sym typeface="Calibri"/>
              </a:rPr>
              <a:t>		Community</a:t>
            </a:r>
          </a:p>
          <a:p>
            <a:pPr marL="228600" lvl="0" algn="just">
              <a:buSzPct val="25000"/>
            </a:pPr>
            <a:r>
              <a:rPr lang="en" dirty="0">
                <a:latin typeface="Arial" panose="020B0604020202020204" pitchFamily="34" charset="0"/>
                <a:ea typeface="Calibri"/>
                <a:cs typeface="Arial" panose="020B0604020202020204" pitchFamily="34" charset="0"/>
                <a:sym typeface="Calibri"/>
              </a:rPr>
              <a:t>		Practical skills</a:t>
            </a:r>
          </a:p>
          <a:p>
            <a:pPr marL="228600" lvl="0" algn="just">
              <a:buSzPct val="25000"/>
            </a:pPr>
            <a:r>
              <a:rPr lang="en" dirty="0">
                <a:latin typeface="Arial" panose="020B0604020202020204" pitchFamily="34" charset="0"/>
                <a:ea typeface="Calibri"/>
                <a:cs typeface="Arial" panose="020B0604020202020204" pitchFamily="34" charset="0"/>
                <a:sym typeface="Calibri"/>
              </a:rPr>
              <a:t>		Food provision and environment</a:t>
            </a:r>
          </a:p>
          <a:p>
            <a:pPr marL="228600" lvl="0" algn="just">
              <a:buSzPct val="25000"/>
            </a:pPr>
            <a:r>
              <a:rPr lang="en" dirty="0">
                <a:latin typeface="Arial" panose="020B0604020202020204" pitchFamily="34" charset="0"/>
                <a:ea typeface="Calibri"/>
                <a:cs typeface="Arial" panose="020B0604020202020204" pitchFamily="34" charset="0"/>
                <a:sym typeface="Calibri"/>
              </a:rPr>
              <a:t>		Cross-curricular message</a:t>
            </a:r>
          </a:p>
          <a:p>
            <a:pPr marL="228600" lvl="0" algn="just">
              <a:buSzPct val="25000"/>
            </a:pPr>
            <a:r>
              <a:rPr lang="en" dirty="0">
                <a:latin typeface="Arial" panose="020B0604020202020204" pitchFamily="34" charset="0"/>
                <a:ea typeface="Calibri"/>
                <a:cs typeface="Arial" panose="020B0604020202020204" pitchFamily="34" charset="0"/>
                <a:sym typeface="Calibri"/>
              </a:rPr>
              <a:t>		Being a role model</a:t>
            </a:r>
          </a:p>
          <a:p>
            <a:pPr marL="228600" lvl="0" algn="just">
              <a:buSzPct val="25000"/>
            </a:pPr>
            <a:r>
              <a:rPr lang="en" dirty="0">
                <a:latin typeface="Arial" panose="020B0604020202020204" pitchFamily="34" charset="0"/>
                <a:ea typeface="Calibri"/>
                <a:cs typeface="Arial" panose="020B0604020202020204" pitchFamily="34" charset="0"/>
                <a:sym typeface="Calibri"/>
              </a:rPr>
              <a:t>		Leadership</a:t>
            </a:r>
          </a:p>
          <a:p>
            <a:pPr marL="228600" lvl="0" algn="just">
              <a:buSzPct val="25000"/>
            </a:pPr>
            <a:endParaRPr lang="en" dirty="0">
              <a:latin typeface="Arial" panose="020B0604020202020204" pitchFamily="34" charset="0"/>
              <a:ea typeface="Calibri"/>
              <a:cs typeface="Arial" panose="020B0604020202020204" pitchFamily="34" charset="0"/>
              <a:sym typeface="Calibri"/>
            </a:endParaRPr>
          </a:p>
          <a:p>
            <a:pPr marL="228600" lvl="0" algn="just">
              <a:buSzPct val="25000"/>
            </a:pPr>
            <a:endParaRPr lang="en" dirty="0">
              <a:latin typeface="Arial" panose="020B0604020202020204" pitchFamily="34" charset="0"/>
              <a:ea typeface="Calibri"/>
              <a:cs typeface="Arial" panose="020B0604020202020204" pitchFamily="34" charset="0"/>
              <a:sym typeface="Calibri"/>
            </a:endParaRPr>
          </a:p>
          <a:p>
            <a:pPr marL="228600" algn="just">
              <a:buSzPct val="25000"/>
            </a:pPr>
            <a:r>
              <a:rPr lang="en" dirty="0">
                <a:solidFill>
                  <a:srgbClr val="1F497D"/>
                </a:solidFill>
                <a:latin typeface="Arial" panose="020B0604020202020204" pitchFamily="34" charset="0"/>
                <a:ea typeface="Calibri"/>
                <a:cs typeface="Arial" panose="020B0604020202020204" pitchFamily="34" charset="0"/>
                <a:sym typeface="Calibri"/>
              </a:rPr>
              <a:t>10 minutes to consider your own actions and 10 minutes feedback to the group	</a:t>
            </a:r>
          </a:p>
          <a:p>
            <a:pPr marL="228600" lvl="0" algn="just">
              <a:buSzPct val="25000"/>
            </a:pPr>
            <a:endParaRPr lang="en" dirty="0">
              <a:latin typeface="Arial" panose="020B0604020202020204" pitchFamily="34" charset="0"/>
              <a:ea typeface="Calibri"/>
              <a:cs typeface="Arial" panose="020B0604020202020204" pitchFamily="34" charset="0"/>
              <a:sym typeface="Calibri"/>
            </a:endParaRPr>
          </a:p>
          <a:p>
            <a:pPr marL="228600" algn="just">
              <a:buSzPct val="25000"/>
            </a:pPr>
            <a:endParaRPr lang="en" dirty="0">
              <a:latin typeface="Arial" panose="020B0604020202020204" pitchFamily="34" charset="0"/>
              <a:ea typeface="Calibri"/>
              <a:cs typeface="Arial" panose="020B0604020202020204" pitchFamily="34" charset="0"/>
              <a:sym typeface="Calibri"/>
            </a:endParaRPr>
          </a:p>
          <a:p>
            <a:pPr marL="228600" marR="0" lvl="0" indent="0" algn="just" rtl="0">
              <a:spcBef>
                <a:spcPts val="0"/>
              </a:spcBef>
              <a:buSzPct val="25000"/>
              <a:buNone/>
            </a:pPr>
            <a:endParaRPr lang="en" b="1" dirty="0">
              <a:ea typeface="Calibri"/>
              <a:cs typeface="Calibri"/>
              <a:sym typeface="Calibri"/>
            </a:endParaRPr>
          </a:p>
        </p:txBody>
      </p:sp>
      <p:sp>
        <p:nvSpPr>
          <p:cNvPr id="7" name="Shape 344"/>
          <p:cNvSpPr txBox="1"/>
          <p:nvPr/>
        </p:nvSpPr>
        <p:spPr>
          <a:xfrm>
            <a:off x="5261383" y="2766699"/>
            <a:ext cx="2818799" cy="433702"/>
          </a:xfrm>
          <a:prstGeom prst="rect">
            <a:avLst/>
          </a:prstGeom>
          <a:noFill/>
          <a:ln>
            <a:noFill/>
          </a:ln>
        </p:spPr>
        <p:txBody>
          <a:bodyPr lIns="91425" tIns="91425" rIns="91425" bIns="91425" anchor="t" anchorCtr="0">
            <a:noAutofit/>
          </a:bodyPr>
          <a:lstStyle/>
          <a:p>
            <a:pPr lvl="0" rtl="0">
              <a:spcBef>
                <a:spcPts val="0"/>
              </a:spcBef>
              <a:buNone/>
            </a:pPr>
            <a:r>
              <a:rPr lang="en" b="1" dirty="0">
                <a:latin typeface="Arial" panose="020B0604020202020204" pitchFamily="34" charset="0"/>
                <a:ea typeface="Calibri"/>
                <a:cs typeface="Arial" panose="020B0604020202020204" pitchFamily="34" charset="0"/>
                <a:sym typeface="Calibri"/>
              </a:rPr>
              <a:t>When:</a:t>
            </a:r>
          </a:p>
        </p:txBody>
      </p:sp>
      <p:sp>
        <p:nvSpPr>
          <p:cNvPr id="2" name="TextBox 1"/>
          <p:cNvSpPr txBox="1"/>
          <p:nvPr/>
        </p:nvSpPr>
        <p:spPr>
          <a:xfrm>
            <a:off x="5524500" y="3352801"/>
            <a:ext cx="2082621" cy="1477328"/>
          </a:xfrm>
          <a:prstGeom prst="rect">
            <a:avLst/>
          </a:prstGeom>
          <a:noFill/>
        </p:spPr>
        <p:txBody>
          <a:bodyPr wrap="none" rtlCol="0">
            <a:spAutoFit/>
          </a:bodyPr>
          <a:lstStyle/>
          <a:p>
            <a:pPr lvl="0"/>
            <a:r>
              <a:rPr lang="en" dirty="0">
                <a:latin typeface="Arial" panose="020B0604020202020204" pitchFamily="34" charset="0"/>
                <a:ea typeface="Calibri"/>
                <a:cs typeface="Arial" panose="020B0604020202020204" pitchFamily="34" charset="0"/>
                <a:sym typeface="Calibri"/>
              </a:rPr>
              <a:t>	Tomorrow…</a:t>
            </a:r>
          </a:p>
          <a:p>
            <a:pPr lvl="0"/>
            <a:r>
              <a:rPr lang="en" dirty="0">
                <a:latin typeface="Arial" panose="020B0604020202020204" pitchFamily="34" charset="0"/>
                <a:ea typeface="Calibri"/>
                <a:cs typeface="Arial" panose="020B0604020202020204" pitchFamily="34" charset="0"/>
                <a:sym typeface="Calibri"/>
              </a:rPr>
              <a:t>	This term…	</a:t>
            </a:r>
          </a:p>
          <a:p>
            <a:pPr lvl="0"/>
            <a:r>
              <a:rPr lang="en" dirty="0">
                <a:latin typeface="Arial" panose="020B0604020202020204" pitchFamily="34" charset="0"/>
                <a:ea typeface="Calibri"/>
                <a:cs typeface="Arial" panose="020B0604020202020204" pitchFamily="34" charset="0"/>
                <a:sym typeface="Calibri"/>
              </a:rPr>
              <a:t>	Next term...</a:t>
            </a:r>
          </a:p>
          <a:p>
            <a:pPr lvl="0"/>
            <a:r>
              <a:rPr lang="en" dirty="0">
                <a:latin typeface="Arial" panose="020B0604020202020204" pitchFamily="34" charset="0"/>
                <a:ea typeface="Calibri"/>
                <a:cs typeface="Arial" panose="020B0604020202020204" pitchFamily="34" charset="0"/>
                <a:sym typeface="Calibri"/>
              </a:rPr>
              <a:t>	Beyond...</a:t>
            </a:r>
          </a:p>
          <a:p>
            <a:endParaRPr lang="en-GB" dirty="0"/>
          </a:p>
        </p:txBody>
      </p:sp>
    </p:spTree>
    <p:extLst>
      <p:ext uri="{BB962C8B-B14F-4D97-AF65-F5344CB8AC3E}">
        <p14:creationId xmlns:p14="http://schemas.microsoft.com/office/powerpoint/2010/main" val="92663042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180"/>
          <p:cNvSpPr txBox="1"/>
          <p:nvPr/>
        </p:nvSpPr>
        <p:spPr>
          <a:xfrm>
            <a:off x="493414" y="6577917"/>
            <a:ext cx="7353899" cy="276899"/>
          </a:xfrm>
          <a:prstGeom prst="rect">
            <a:avLst/>
          </a:prstGeom>
          <a:noFill/>
          <a:ln>
            <a:noFill/>
          </a:ln>
        </p:spPr>
        <p:txBody>
          <a:bodyPr lIns="91425" tIns="45700" rIns="91425" bIns="45700" anchor="t" anchorCtr="0">
            <a:noAutofit/>
          </a:bodyPr>
          <a:lstStyle/>
          <a:p>
            <a:pPr lvl="0">
              <a:buSzPct val="25000"/>
            </a:pPr>
            <a:r>
              <a:rPr lang="en" sz="1000" b="1" dirty="0">
                <a:solidFill>
                  <a:srgbClr val="000000"/>
                </a:solidFill>
                <a:latin typeface="Arial" panose="020B0604020202020204" pitchFamily="34" charset="0"/>
                <a:ea typeface="Calibri"/>
                <a:cs typeface="Arial" panose="020B0604020202020204" pitchFamily="34" charset="0"/>
                <a:sym typeface="Calibri"/>
              </a:rPr>
              <a:t>Adapted from: </a:t>
            </a:r>
            <a:r>
              <a:rPr lang="en-GB" sz="1000" dirty="0">
                <a:solidFill>
                  <a:srgbClr val="000000"/>
                </a:solidFill>
                <a:latin typeface="Arial" panose="020B0604020202020204" pitchFamily="34" charset="0"/>
                <a:ea typeface="Calibri"/>
                <a:cs typeface="Arial" panose="020B0604020202020204" pitchFamily="34" charset="0"/>
                <a:sym typeface="Calibri"/>
                <a:hlinkClick r:id="rId3"/>
              </a:rPr>
              <a:t>http://</a:t>
            </a:r>
            <a:r>
              <a:rPr lang="en-GB" sz="1000" dirty="0" smtClean="0">
                <a:solidFill>
                  <a:srgbClr val="000000"/>
                </a:solidFill>
                <a:latin typeface="Arial" panose="020B0604020202020204" pitchFamily="34" charset="0"/>
                <a:ea typeface="Calibri"/>
                <a:cs typeface="Arial" panose="020B0604020202020204" pitchFamily="34" charset="0"/>
                <a:sym typeface="Calibri"/>
                <a:hlinkClick r:id="rId3"/>
              </a:rPr>
              <a:t>www.schoolfoodplan.com/resources</a:t>
            </a:r>
            <a:r>
              <a:rPr lang="en-GB" sz="1000" dirty="0" smtClean="0">
                <a:solidFill>
                  <a:srgbClr val="000000"/>
                </a:solidFill>
                <a:latin typeface="Arial" panose="020B0604020202020204" pitchFamily="34" charset="0"/>
                <a:ea typeface="Calibri"/>
                <a:cs typeface="Arial" panose="020B0604020202020204" pitchFamily="34" charset="0"/>
                <a:sym typeface="Calibri"/>
              </a:rPr>
              <a:t>  </a:t>
            </a:r>
            <a:r>
              <a:rPr lang="en" sz="1000" b="1" dirty="0" smtClean="0">
                <a:solidFill>
                  <a:srgbClr val="000000"/>
                </a:solidFill>
                <a:latin typeface="Arial" panose="020B0604020202020204" pitchFamily="34" charset="0"/>
                <a:ea typeface="Calibri"/>
                <a:cs typeface="Arial" panose="020B0604020202020204" pitchFamily="34" charset="0"/>
                <a:sym typeface="Calibri"/>
              </a:rPr>
              <a:t> </a:t>
            </a:r>
            <a:endParaRPr lang="en" sz="1000" dirty="0">
              <a:solidFill>
                <a:srgbClr val="000000"/>
              </a:solidFill>
              <a:latin typeface="Arial" panose="020B0604020202020204" pitchFamily="34" charset="0"/>
              <a:ea typeface="Calibri"/>
              <a:cs typeface="Arial" panose="020B0604020202020204" pitchFamily="34" charset="0"/>
              <a:sym typeface="Calibri"/>
            </a:endParaRPr>
          </a:p>
        </p:txBody>
      </p:sp>
      <p:grpSp>
        <p:nvGrpSpPr>
          <p:cNvPr id="7" name="Group 6"/>
          <p:cNvGrpSpPr/>
          <p:nvPr/>
        </p:nvGrpSpPr>
        <p:grpSpPr>
          <a:xfrm>
            <a:off x="169722" y="996335"/>
            <a:ext cx="8507483" cy="5345078"/>
            <a:chOff x="233545" y="1034202"/>
            <a:chExt cx="8959850" cy="5798398"/>
          </a:xfrm>
        </p:grpSpPr>
        <p:pic>
          <p:nvPicPr>
            <p:cNvPr id="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233545" y="1961573"/>
              <a:ext cx="1544145" cy="8050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a:stretch/>
          </p:blipFill>
          <p:spPr bwMode="auto">
            <a:xfrm>
              <a:off x="329349" y="1034202"/>
              <a:ext cx="4104468" cy="7485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2"/>
            <p:cNvPicPr>
              <a:picLocks noChangeAspect="1" noChangeArrowheads="1"/>
            </p:cNvPicPr>
            <p:nvPr/>
          </p:nvPicPr>
          <p:blipFill rotWithShape="1">
            <a:blip r:embed="rId6">
              <a:extLst>
                <a:ext uri="{28A0092B-C50C-407E-A947-70E740481C1C}">
                  <a14:useLocalDpi xmlns:a14="http://schemas.microsoft.com/office/drawing/2010/main" val="0"/>
                </a:ext>
              </a:extLst>
            </a:blip>
            <a:srcRect/>
            <a:stretch/>
          </p:blipFill>
          <p:spPr bwMode="auto">
            <a:xfrm>
              <a:off x="540132" y="2528113"/>
              <a:ext cx="2274184" cy="12702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3"/>
            <p:cNvPicPr>
              <a:picLocks noChangeAspect="1" noChangeArrowheads="1"/>
            </p:cNvPicPr>
            <p:nvPr/>
          </p:nvPicPr>
          <p:blipFill rotWithShape="1">
            <a:blip r:embed="rId7">
              <a:extLst>
                <a:ext uri="{28A0092B-C50C-407E-A947-70E740481C1C}">
                  <a14:useLocalDpi xmlns:a14="http://schemas.microsoft.com/office/drawing/2010/main" val="0"/>
                </a:ext>
              </a:extLst>
            </a:blip>
            <a:srcRect/>
            <a:stretch/>
          </p:blipFill>
          <p:spPr bwMode="auto">
            <a:xfrm>
              <a:off x="473256" y="4023941"/>
              <a:ext cx="1814700" cy="6110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3"/>
            <p:cNvPicPr>
              <a:picLocks noChangeAspect="1" noChangeArrowheads="1"/>
            </p:cNvPicPr>
            <p:nvPr/>
          </p:nvPicPr>
          <p:blipFill rotWithShape="1">
            <a:blip r:embed="rId8">
              <a:extLst>
                <a:ext uri="{28A0092B-C50C-407E-A947-70E740481C1C}">
                  <a14:useLocalDpi xmlns:a14="http://schemas.microsoft.com/office/drawing/2010/main" val="0"/>
                </a:ext>
              </a:extLst>
            </a:blip>
            <a:srcRect/>
            <a:stretch/>
          </p:blipFill>
          <p:spPr bwMode="auto">
            <a:xfrm>
              <a:off x="618961" y="4667643"/>
              <a:ext cx="2195356" cy="6521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3"/>
            <p:cNvPicPr>
              <a:picLocks noChangeAspect="1" noChangeArrowheads="1"/>
            </p:cNvPicPr>
            <p:nvPr/>
          </p:nvPicPr>
          <p:blipFill rotWithShape="1">
            <a:blip r:embed="rId9">
              <a:extLst>
                <a:ext uri="{28A0092B-C50C-407E-A947-70E740481C1C}">
                  <a14:useLocalDpi xmlns:a14="http://schemas.microsoft.com/office/drawing/2010/main" val="0"/>
                </a:ext>
              </a:extLst>
            </a:blip>
            <a:srcRect/>
            <a:stretch/>
          </p:blipFill>
          <p:spPr bwMode="auto">
            <a:xfrm>
              <a:off x="620551" y="5313972"/>
              <a:ext cx="2376812" cy="8494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4" name="Group 13"/>
            <p:cNvGrpSpPr/>
            <p:nvPr/>
          </p:nvGrpSpPr>
          <p:grpSpPr>
            <a:xfrm>
              <a:off x="3394701" y="4861862"/>
              <a:ext cx="2600755" cy="387310"/>
              <a:chOff x="574916" y="7176151"/>
              <a:chExt cx="3050077" cy="518519"/>
            </a:xfrm>
          </p:grpSpPr>
          <p:pic>
            <p:nvPicPr>
              <p:cNvPr id="40" name="Picture 3"/>
              <p:cNvPicPr>
                <a:picLocks noChangeAspect="1" noChangeArrowheads="1"/>
              </p:cNvPicPr>
              <p:nvPr/>
            </p:nvPicPr>
            <p:blipFill rotWithShape="1">
              <a:blip r:embed="rId10">
                <a:extLst>
                  <a:ext uri="{28A0092B-C50C-407E-A947-70E740481C1C}">
                    <a14:useLocalDpi xmlns:a14="http://schemas.microsoft.com/office/drawing/2010/main" val="0"/>
                  </a:ext>
                </a:extLst>
              </a:blip>
              <a:srcRect/>
              <a:stretch/>
            </p:blipFill>
            <p:spPr bwMode="auto">
              <a:xfrm>
                <a:off x="574916" y="7176151"/>
                <a:ext cx="2982169" cy="5185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1" name="Rectangle 40"/>
              <p:cNvSpPr/>
              <p:nvPr/>
            </p:nvSpPr>
            <p:spPr>
              <a:xfrm>
                <a:off x="2902588" y="7398522"/>
                <a:ext cx="722405" cy="2592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5" name="Group 14"/>
            <p:cNvGrpSpPr/>
            <p:nvPr/>
          </p:nvGrpSpPr>
          <p:grpSpPr>
            <a:xfrm>
              <a:off x="606400" y="6207596"/>
              <a:ext cx="2181163" cy="435041"/>
              <a:chOff x="2609940" y="7884943"/>
              <a:chExt cx="3473432" cy="747272"/>
            </a:xfrm>
          </p:grpSpPr>
          <p:pic>
            <p:nvPicPr>
              <p:cNvPr id="38" name="Picture 4"/>
              <p:cNvPicPr>
                <a:picLocks noChangeAspect="1" noChangeArrowheads="1"/>
              </p:cNvPicPr>
              <p:nvPr/>
            </p:nvPicPr>
            <p:blipFill rotWithShape="1">
              <a:blip r:embed="rId11">
                <a:extLst>
                  <a:ext uri="{28A0092B-C50C-407E-A947-70E740481C1C}">
                    <a14:useLocalDpi xmlns:a14="http://schemas.microsoft.com/office/drawing/2010/main" val="0"/>
                  </a:ext>
                </a:extLst>
              </a:blip>
              <a:srcRect/>
              <a:stretch/>
            </p:blipFill>
            <p:spPr bwMode="auto">
              <a:xfrm>
                <a:off x="2609940" y="7884943"/>
                <a:ext cx="3231205" cy="7210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9" name="Rectangle 38"/>
              <p:cNvSpPr/>
              <p:nvPr/>
            </p:nvSpPr>
            <p:spPr>
              <a:xfrm flipV="1">
                <a:off x="4225543" y="8330723"/>
                <a:ext cx="1857829" cy="3014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6" name="Picture 5"/>
            <p:cNvPicPr>
              <a:picLocks noChangeAspect="1" noChangeArrowheads="1"/>
            </p:cNvPicPr>
            <p:nvPr/>
          </p:nvPicPr>
          <p:blipFill rotWithShape="1">
            <a:blip r:embed="rId12">
              <a:extLst>
                <a:ext uri="{28A0092B-C50C-407E-A947-70E740481C1C}">
                  <a14:useLocalDpi xmlns:a14="http://schemas.microsoft.com/office/drawing/2010/main" val="0"/>
                </a:ext>
              </a:extLst>
            </a:blip>
            <a:srcRect/>
            <a:stretch/>
          </p:blipFill>
          <p:spPr bwMode="auto">
            <a:xfrm>
              <a:off x="3440269" y="5340884"/>
              <a:ext cx="2457152" cy="8224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6"/>
            <p:cNvPicPr>
              <a:picLocks noChangeAspect="1" noChangeArrowheads="1"/>
            </p:cNvPicPr>
            <p:nvPr/>
          </p:nvPicPr>
          <p:blipFill rotWithShape="1">
            <a:blip r:embed="rId13">
              <a:extLst>
                <a:ext uri="{28A0092B-C50C-407E-A947-70E740481C1C}">
                  <a14:useLocalDpi xmlns:a14="http://schemas.microsoft.com/office/drawing/2010/main" val="0"/>
                </a:ext>
              </a:extLst>
            </a:blip>
            <a:srcRect/>
            <a:stretch/>
          </p:blipFill>
          <p:spPr bwMode="auto">
            <a:xfrm>
              <a:off x="3390791" y="2034349"/>
              <a:ext cx="2398085" cy="5933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8" name="Group 17"/>
            <p:cNvGrpSpPr/>
            <p:nvPr/>
          </p:nvGrpSpPr>
          <p:grpSpPr>
            <a:xfrm>
              <a:off x="3347297" y="3495367"/>
              <a:ext cx="2441581" cy="724624"/>
              <a:chOff x="4375761" y="3771768"/>
              <a:chExt cx="2402411" cy="736473"/>
            </a:xfrm>
          </p:grpSpPr>
          <p:pic>
            <p:nvPicPr>
              <p:cNvPr id="36" name="Picture 7"/>
              <p:cNvPicPr>
                <a:picLocks noChangeAspect="1" noChangeArrowheads="1"/>
              </p:cNvPicPr>
              <p:nvPr/>
            </p:nvPicPr>
            <p:blipFill rotWithShape="1">
              <a:blip r:embed="rId14">
                <a:extLst>
                  <a:ext uri="{28A0092B-C50C-407E-A947-70E740481C1C}">
                    <a14:useLocalDpi xmlns:a14="http://schemas.microsoft.com/office/drawing/2010/main" val="0"/>
                  </a:ext>
                </a:extLst>
              </a:blip>
              <a:srcRect/>
              <a:stretch/>
            </p:blipFill>
            <p:spPr bwMode="auto">
              <a:xfrm>
                <a:off x="4375761" y="3771768"/>
                <a:ext cx="2402411" cy="7364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7" name="Rectangle 36"/>
              <p:cNvSpPr/>
              <p:nvPr/>
            </p:nvSpPr>
            <p:spPr>
              <a:xfrm>
                <a:off x="5690167" y="4309207"/>
                <a:ext cx="1009040" cy="18825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9" name="Group 18"/>
            <p:cNvGrpSpPr/>
            <p:nvPr/>
          </p:nvGrpSpPr>
          <p:grpSpPr>
            <a:xfrm>
              <a:off x="6201529" y="6187574"/>
              <a:ext cx="2831366" cy="475917"/>
              <a:chOff x="5694265" y="1646987"/>
              <a:chExt cx="2831366" cy="475917"/>
            </a:xfrm>
          </p:grpSpPr>
          <p:pic>
            <p:nvPicPr>
              <p:cNvPr id="34" name="Picture 8"/>
              <p:cNvPicPr>
                <a:picLocks noChangeAspect="1" noChangeArrowheads="1"/>
              </p:cNvPicPr>
              <p:nvPr/>
            </p:nvPicPr>
            <p:blipFill rotWithShape="1">
              <a:blip r:embed="rId15">
                <a:extLst>
                  <a:ext uri="{28A0092B-C50C-407E-A947-70E740481C1C}">
                    <a14:useLocalDpi xmlns:a14="http://schemas.microsoft.com/office/drawing/2010/main" val="0"/>
                  </a:ext>
                </a:extLst>
              </a:blip>
              <a:srcRect/>
              <a:stretch/>
            </p:blipFill>
            <p:spPr bwMode="auto">
              <a:xfrm>
                <a:off x="5694265" y="1646987"/>
                <a:ext cx="2654282" cy="4463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5" name="Rectangle 34"/>
              <p:cNvSpPr/>
              <p:nvPr/>
            </p:nvSpPr>
            <p:spPr>
              <a:xfrm>
                <a:off x="7516591" y="1934652"/>
                <a:ext cx="1009040" cy="1882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20" name="Picture 10"/>
            <p:cNvPicPr>
              <a:picLocks noChangeAspect="1" noChangeArrowheads="1"/>
            </p:cNvPicPr>
            <p:nvPr/>
          </p:nvPicPr>
          <p:blipFill rotWithShape="1">
            <a:blip r:embed="rId16">
              <a:extLst>
                <a:ext uri="{28A0092B-C50C-407E-A947-70E740481C1C}">
                  <a14:useLocalDpi xmlns:a14="http://schemas.microsoft.com/office/drawing/2010/main" val="0"/>
                </a:ext>
              </a:extLst>
            </a:blip>
            <a:srcRect/>
            <a:stretch/>
          </p:blipFill>
          <p:spPr bwMode="auto">
            <a:xfrm>
              <a:off x="6199007" y="2665905"/>
              <a:ext cx="2750429" cy="12138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 name="Picture 10"/>
            <p:cNvPicPr>
              <a:picLocks noChangeAspect="1" noChangeArrowheads="1"/>
            </p:cNvPicPr>
            <p:nvPr/>
          </p:nvPicPr>
          <p:blipFill rotWithShape="1">
            <a:blip r:embed="rId17">
              <a:extLst>
                <a:ext uri="{28A0092B-C50C-407E-A947-70E740481C1C}">
                  <a14:useLocalDpi xmlns:a14="http://schemas.microsoft.com/office/drawing/2010/main" val="0"/>
                </a:ext>
              </a:extLst>
            </a:blip>
            <a:srcRect/>
            <a:stretch/>
          </p:blipFill>
          <p:spPr bwMode="auto">
            <a:xfrm>
              <a:off x="6328020" y="1903618"/>
              <a:ext cx="1273628" cy="8216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 name="Picture 10"/>
            <p:cNvPicPr>
              <a:picLocks noChangeAspect="1" noChangeArrowheads="1"/>
            </p:cNvPicPr>
            <p:nvPr/>
          </p:nvPicPr>
          <p:blipFill rotWithShape="1">
            <a:blip r:embed="rId18">
              <a:extLst>
                <a:ext uri="{28A0092B-C50C-407E-A947-70E740481C1C}">
                  <a14:useLocalDpi xmlns:a14="http://schemas.microsoft.com/office/drawing/2010/main" val="0"/>
                </a:ext>
              </a:extLst>
            </a:blip>
            <a:srcRect/>
            <a:stretch/>
          </p:blipFill>
          <p:spPr bwMode="auto">
            <a:xfrm>
              <a:off x="6190751" y="5507346"/>
              <a:ext cx="2962518" cy="6166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23" name="Group 22"/>
            <p:cNvGrpSpPr/>
            <p:nvPr/>
          </p:nvGrpSpPr>
          <p:grpSpPr>
            <a:xfrm>
              <a:off x="6182639" y="3933643"/>
              <a:ext cx="3010756" cy="758871"/>
              <a:chOff x="-3588251" y="5043771"/>
              <a:chExt cx="3236686" cy="869623"/>
            </a:xfrm>
          </p:grpSpPr>
          <p:pic>
            <p:nvPicPr>
              <p:cNvPr id="32" name="Picture 10"/>
              <p:cNvPicPr>
                <a:picLocks noChangeAspect="1" noChangeArrowheads="1"/>
              </p:cNvPicPr>
              <p:nvPr/>
            </p:nvPicPr>
            <p:blipFill rotWithShape="1">
              <a:blip r:embed="rId19">
                <a:extLst>
                  <a:ext uri="{28A0092B-C50C-407E-A947-70E740481C1C}">
                    <a14:useLocalDpi xmlns:a14="http://schemas.microsoft.com/office/drawing/2010/main" val="0"/>
                  </a:ext>
                </a:extLst>
              </a:blip>
              <a:srcRect/>
              <a:stretch/>
            </p:blipFill>
            <p:spPr bwMode="auto">
              <a:xfrm>
                <a:off x="-3588251" y="5043771"/>
                <a:ext cx="3236686" cy="8335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3" name="Rectangle 32"/>
              <p:cNvSpPr/>
              <p:nvPr/>
            </p:nvSpPr>
            <p:spPr>
              <a:xfrm>
                <a:off x="-2580062" y="5725142"/>
                <a:ext cx="1404406" cy="1882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24" name="Picture 10"/>
            <p:cNvPicPr>
              <a:picLocks noChangeAspect="1" noChangeArrowheads="1"/>
            </p:cNvPicPr>
            <p:nvPr/>
          </p:nvPicPr>
          <p:blipFill rotWithShape="1">
            <a:blip r:embed="rId20">
              <a:extLst>
                <a:ext uri="{28A0092B-C50C-407E-A947-70E740481C1C}">
                  <a14:useLocalDpi xmlns:a14="http://schemas.microsoft.com/office/drawing/2010/main" val="0"/>
                </a:ext>
              </a:extLst>
            </a:blip>
            <a:srcRect/>
            <a:stretch/>
          </p:blipFill>
          <p:spPr bwMode="auto">
            <a:xfrm>
              <a:off x="6196013" y="4784747"/>
              <a:ext cx="2970631" cy="6655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5" name="Picture 11"/>
            <p:cNvPicPr>
              <a:picLocks noChangeAspect="1" noChangeArrowheads="1"/>
            </p:cNvPicPr>
            <p:nvPr/>
          </p:nvPicPr>
          <p:blipFill rotWithShape="1">
            <a:blip r:embed="rId21">
              <a:extLst>
                <a:ext uri="{28A0092B-C50C-407E-A947-70E740481C1C}">
                  <a14:useLocalDpi xmlns:a14="http://schemas.microsoft.com/office/drawing/2010/main" val="0"/>
                </a:ext>
              </a:extLst>
            </a:blip>
            <a:srcRect/>
            <a:stretch/>
          </p:blipFill>
          <p:spPr bwMode="auto">
            <a:xfrm>
              <a:off x="3298077" y="2689999"/>
              <a:ext cx="2626095" cy="7680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26" name="Group 25"/>
            <p:cNvGrpSpPr/>
            <p:nvPr/>
          </p:nvGrpSpPr>
          <p:grpSpPr>
            <a:xfrm>
              <a:off x="3338285" y="4329483"/>
              <a:ext cx="2647921" cy="395659"/>
              <a:chOff x="3338285" y="4329483"/>
              <a:chExt cx="2647921" cy="395659"/>
            </a:xfrm>
          </p:grpSpPr>
          <p:pic>
            <p:nvPicPr>
              <p:cNvPr id="30" name="Picture 8"/>
              <p:cNvPicPr>
                <a:picLocks noChangeAspect="1" noChangeArrowheads="1"/>
              </p:cNvPicPr>
              <p:nvPr/>
            </p:nvPicPr>
            <p:blipFill rotWithShape="1">
              <a:blip r:embed="rId22">
                <a:extLst>
                  <a:ext uri="{28A0092B-C50C-407E-A947-70E740481C1C}">
                    <a14:useLocalDpi xmlns:a14="http://schemas.microsoft.com/office/drawing/2010/main" val="0"/>
                  </a:ext>
                </a:extLst>
              </a:blip>
              <a:srcRect/>
              <a:stretch/>
            </p:blipFill>
            <p:spPr bwMode="auto">
              <a:xfrm>
                <a:off x="3338285" y="4329483"/>
                <a:ext cx="2647921" cy="3956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1" name="Rectangle 30"/>
              <p:cNvSpPr/>
              <p:nvPr/>
            </p:nvSpPr>
            <p:spPr>
              <a:xfrm>
                <a:off x="4915785" y="4534255"/>
                <a:ext cx="1025492" cy="1852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7" name="Group 26"/>
            <p:cNvGrpSpPr/>
            <p:nvPr/>
          </p:nvGrpSpPr>
          <p:grpSpPr>
            <a:xfrm>
              <a:off x="3441067" y="6200510"/>
              <a:ext cx="2500210" cy="632090"/>
              <a:chOff x="3441067" y="6225910"/>
              <a:chExt cx="2500210" cy="632090"/>
            </a:xfrm>
          </p:grpSpPr>
          <p:pic>
            <p:nvPicPr>
              <p:cNvPr id="28" name="Picture 5"/>
              <p:cNvPicPr>
                <a:picLocks noChangeAspect="1" noChangeArrowheads="1"/>
              </p:cNvPicPr>
              <p:nvPr/>
            </p:nvPicPr>
            <p:blipFill rotWithShape="1">
              <a:blip r:embed="rId23">
                <a:extLst>
                  <a:ext uri="{28A0092B-C50C-407E-A947-70E740481C1C}">
                    <a14:useLocalDpi xmlns:a14="http://schemas.microsoft.com/office/drawing/2010/main" val="0"/>
                  </a:ext>
                </a:extLst>
              </a:blip>
              <a:srcRect/>
              <a:stretch/>
            </p:blipFill>
            <p:spPr bwMode="auto">
              <a:xfrm>
                <a:off x="3441067" y="6225910"/>
                <a:ext cx="2362728" cy="6320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9" name="Rectangle 28"/>
              <p:cNvSpPr/>
              <p:nvPr/>
            </p:nvSpPr>
            <p:spPr>
              <a:xfrm>
                <a:off x="4268763" y="6658710"/>
                <a:ext cx="1672514" cy="1992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Tree>
    <p:extLst>
      <p:ext uri="{BB962C8B-B14F-4D97-AF65-F5344CB8AC3E}">
        <p14:creationId xmlns:p14="http://schemas.microsoft.com/office/powerpoint/2010/main" val="293390165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Shape 350"/>
          <p:cNvGraphicFramePr/>
          <p:nvPr>
            <p:extLst>
              <p:ext uri="{D42A27DB-BD31-4B8C-83A1-F6EECF244321}">
                <p14:modId xmlns:p14="http://schemas.microsoft.com/office/powerpoint/2010/main" val="661038887"/>
              </p:ext>
            </p:extLst>
          </p:nvPr>
        </p:nvGraphicFramePr>
        <p:xfrm>
          <a:off x="233650" y="1269921"/>
          <a:ext cx="8676700" cy="4472471"/>
        </p:xfrm>
        <a:graphic>
          <a:graphicData uri="http://schemas.openxmlformats.org/drawingml/2006/table">
            <a:tbl>
              <a:tblPr>
                <a:noFill/>
              </a:tblPr>
              <a:tblGrid>
                <a:gridCol w="995800">
                  <a:extLst>
                    <a:ext uri="{9D8B030D-6E8A-4147-A177-3AD203B41FA5}">
                      <a16:colId xmlns:a16="http://schemas.microsoft.com/office/drawing/2014/main" xmlns="" val="20000"/>
                    </a:ext>
                  </a:extLst>
                </a:gridCol>
                <a:gridCol w="1889531">
                  <a:extLst>
                    <a:ext uri="{9D8B030D-6E8A-4147-A177-3AD203B41FA5}">
                      <a16:colId xmlns:a16="http://schemas.microsoft.com/office/drawing/2014/main" xmlns="" val="20001"/>
                    </a:ext>
                  </a:extLst>
                </a:gridCol>
                <a:gridCol w="1249819">
                  <a:extLst>
                    <a:ext uri="{9D8B030D-6E8A-4147-A177-3AD203B41FA5}">
                      <a16:colId xmlns:a16="http://schemas.microsoft.com/office/drawing/2014/main" xmlns="" val="20002"/>
                    </a:ext>
                  </a:extLst>
                </a:gridCol>
                <a:gridCol w="3467725">
                  <a:extLst>
                    <a:ext uri="{9D8B030D-6E8A-4147-A177-3AD203B41FA5}">
                      <a16:colId xmlns:a16="http://schemas.microsoft.com/office/drawing/2014/main" xmlns="" val="20003"/>
                    </a:ext>
                  </a:extLst>
                </a:gridCol>
                <a:gridCol w="1073825">
                  <a:extLst>
                    <a:ext uri="{9D8B030D-6E8A-4147-A177-3AD203B41FA5}">
                      <a16:colId xmlns:a16="http://schemas.microsoft.com/office/drawing/2014/main" xmlns="" val="20004"/>
                    </a:ext>
                  </a:extLst>
                </a:gridCol>
              </a:tblGrid>
              <a:tr h="1046057">
                <a:tc>
                  <a:txBody>
                    <a:bodyPr/>
                    <a:lstStyle/>
                    <a:p>
                      <a:pPr lvl="0" algn="ctr">
                        <a:spcBef>
                          <a:spcPts val="0"/>
                        </a:spcBef>
                        <a:buNone/>
                      </a:pPr>
                      <a:r>
                        <a:rPr lang="en" sz="1600" b="1" dirty="0">
                          <a:solidFill>
                            <a:srgbClr val="FFFFFF"/>
                          </a:solidFill>
                          <a:latin typeface="Arial" panose="020B0604020202020204" pitchFamily="34" charset="0"/>
                          <a:ea typeface="Calibri"/>
                          <a:cs typeface="Arial" panose="020B0604020202020204" pitchFamily="34" charset="0"/>
                          <a:sym typeface="Calibri"/>
                        </a:rPr>
                        <a:t>Area</a:t>
                      </a:r>
                    </a:p>
                  </a:txBody>
                  <a:tcPr marL="91425" marR="91425" marT="91425" marB="91425" anchor="ctr">
                    <a:lnB w="12700" cap="flat" cmpd="sng" algn="ctr">
                      <a:solidFill>
                        <a:schemeClr val="tx1"/>
                      </a:solidFill>
                      <a:prstDash val="solid"/>
                      <a:round/>
                      <a:headEnd type="none" w="med" len="med"/>
                      <a:tailEnd type="none" w="med" len="med"/>
                    </a:lnB>
                    <a:solidFill>
                      <a:srgbClr val="D05B5C"/>
                    </a:solidFill>
                  </a:tcPr>
                </a:tc>
                <a:tc>
                  <a:txBody>
                    <a:bodyPr/>
                    <a:lstStyle/>
                    <a:p>
                      <a:pPr lvl="0" algn="ctr">
                        <a:spcBef>
                          <a:spcPts val="0"/>
                        </a:spcBef>
                        <a:buNone/>
                      </a:pPr>
                      <a:r>
                        <a:rPr lang="en" sz="1600" b="1" dirty="0">
                          <a:solidFill>
                            <a:srgbClr val="FFFFFF"/>
                          </a:solidFill>
                          <a:latin typeface="Arial" panose="020B0604020202020204" pitchFamily="34" charset="0"/>
                          <a:ea typeface="Calibri"/>
                          <a:cs typeface="Arial" panose="020B0604020202020204" pitchFamily="34" charset="0"/>
                          <a:sym typeface="Calibri"/>
                        </a:rPr>
                        <a:t>What</a:t>
                      </a:r>
                    </a:p>
                  </a:txBody>
                  <a:tcPr marL="91425" marR="91425" marT="91425" marB="91425" anchor="ctr">
                    <a:lnB w="12700" cap="flat" cmpd="sng" algn="ctr">
                      <a:solidFill>
                        <a:schemeClr val="tx1"/>
                      </a:solidFill>
                      <a:prstDash val="solid"/>
                      <a:round/>
                      <a:headEnd type="none" w="med" len="med"/>
                      <a:tailEnd type="none" w="med" len="med"/>
                    </a:lnB>
                    <a:solidFill>
                      <a:srgbClr val="D05B5C"/>
                    </a:solidFill>
                  </a:tcPr>
                </a:tc>
                <a:tc>
                  <a:txBody>
                    <a:bodyPr/>
                    <a:lstStyle/>
                    <a:p>
                      <a:pPr lvl="0" algn="ctr">
                        <a:spcBef>
                          <a:spcPts val="0"/>
                        </a:spcBef>
                        <a:buNone/>
                      </a:pPr>
                      <a:r>
                        <a:rPr lang="en" sz="1600" b="1" dirty="0">
                          <a:solidFill>
                            <a:srgbClr val="FFFFFF"/>
                          </a:solidFill>
                          <a:latin typeface="Arial" panose="020B0604020202020204" pitchFamily="34" charset="0"/>
                          <a:ea typeface="Calibri"/>
                          <a:cs typeface="Arial" panose="020B0604020202020204" pitchFamily="34" charset="0"/>
                          <a:sym typeface="Calibri"/>
                        </a:rPr>
                        <a:t>Who</a:t>
                      </a:r>
                    </a:p>
                  </a:txBody>
                  <a:tcPr marL="91425" marR="91425" marT="91425" marB="91425" anchor="ctr">
                    <a:lnB w="12700" cap="flat" cmpd="sng" algn="ctr">
                      <a:solidFill>
                        <a:schemeClr val="tx1"/>
                      </a:solidFill>
                      <a:prstDash val="solid"/>
                      <a:round/>
                      <a:headEnd type="none" w="med" len="med"/>
                      <a:tailEnd type="none" w="med" len="med"/>
                    </a:lnB>
                    <a:solidFill>
                      <a:srgbClr val="D05B5C"/>
                    </a:solidFill>
                  </a:tcPr>
                </a:tc>
                <a:tc>
                  <a:txBody>
                    <a:bodyPr/>
                    <a:lstStyle/>
                    <a:p>
                      <a:pPr lvl="0" algn="ctr" rtl="0">
                        <a:lnSpc>
                          <a:spcPct val="115000"/>
                        </a:lnSpc>
                        <a:spcBef>
                          <a:spcPts val="0"/>
                        </a:spcBef>
                        <a:buClr>
                          <a:schemeClr val="dk1"/>
                        </a:buClr>
                        <a:buSzPct val="78571"/>
                        <a:buFont typeface="Arial"/>
                        <a:buNone/>
                      </a:pPr>
                      <a:r>
                        <a:rPr lang="en" sz="1600" b="1" dirty="0">
                          <a:solidFill>
                            <a:srgbClr val="FFFFFF"/>
                          </a:solidFill>
                          <a:latin typeface="Arial" panose="020B0604020202020204" pitchFamily="34" charset="0"/>
                          <a:ea typeface="Calibri"/>
                          <a:cs typeface="Arial" panose="020B0604020202020204" pitchFamily="34" charset="0"/>
                          <a:sym typeface="Calibri"/>
                        </a:rPr>
                        <a:t>How (e.g who to speak to/what resources are needed)</a:t>
                      </a:r>
                    </a:p>
                  </a:txBody>
                  <a:tcPr marL="91425" marR="91425" marT="91425" marB="91425" anchor="ctr">
                    <a:lnB w="12700" cap="flat" cmpd="sng" algn="ctr">
                      <a:solidFill>
                        <a:schemeClr val="tx1"/>
                      </a:solidFill>
                      <a:prstDash val="solid"/>
                      <a:round/>
                      <a:headEnd type="none" w="med" len="med"/>
                      <a:tailEnd type="none" w="med" len="med"/>
                    </a:lnB>
                    <a:solidFill>
                      <a:srgbClr val="D05B5C"/>
                    </a:solidFill>
                  </a:tcPr>
                </a:tc>
                <a:tc>
                  <a:txBody>
                    <a:bodyPr/>
                    <a:lstStyle/>
                    <a:p>
                      <a:pPr lvl="0" algn="ctr">
                        <a:spcBef>
                          <a:spcPts val="0"/>
                        </a:spcBef>
                        <a:buNone/>
                      </a:pPr>
                      <a:r>
                        <a:rPr lang="en" sz="1600" b="1" dirty="0">
                          <a:solidFill>
                            <a:srgbClr val="FFFFFF"/>
                          </a:solidFill>
                          <a:latin typeface="Arial" panose="020B0604020202020204" pitchFamily="34" charset="0"/>
                          <a:ea typeface="Calibri"/>
                          <a:cs typeface="Arial" panose="020B0604020202020204" pitchFamily="34" charset="0"/>
                          <a:sym typeface="Calibri"/>
                        </a:rPr>
                        <a:t>When</a:t>
                      </a:r>
                    </a:p>
                  </a:txBody>
                  <a:tcPr marL="91425" marR="91425" marT="91425" marB="91425" anchor="ctr">
                    <a:lnB w="12700" cap="flat" cmpd="sng" algn="ctr">
                      <a:solidFill>
                        <a:schemeClr val="tx1"/>
                      </a:solidFill>
                      <a:prstDash val="solid"/>
                      <a:round/>
                      <a:headEnd type="none" w="med" len="med"/>
                      <a:tailEnd type="none" w="med" len="med"/>
                    </a:lnB>
                    <a:solidFill>
                      <a:srgbClr val="D05B5C"/>
                    </a:solidFill>
                  </a:tcPr>
                </a:tc>
                <a:extLst>
                  <a:ext uri="{0D108BD9-81ED-4DB2-BD59-A6C34878D82A}">
                    <a16:rowId xmlns:a16="http://schemas.microsoft.com/office/drawing/2014/main" xmlns="" val="10000"/>
                  </a:ext>
                </a:extLst>
              </a:tr>
              <a:tr h="1543383">
                <a:tc>
                  <a:txBody>
                    <a:bodyPr/>
                    <a:lstStyle/>
                    <a:p>
                      <a:pPr lvl="0">
                        <a:spcBef>
                          <a:spcPts val="0"/>
                        </a:spcBef>
                        <a:buNone/>
                      </a:pPr>
                      <a:r>
                        <a:rPr lang="en" sz="1200">
                          <a:latin typeface="Arial" panose="020B0604020202020204" pitchFamily="34" charset="0"/>
                          <a:ea typeface="Calibri"/>
                          <a:cs typeface="Arial" panose="020B0604020202020204" pitchFamily="34" charset="0"/>
                          <a:sym typeface="Calibri"/>
                        </a:rPr>
                        <a:t>e.g. Food Provision</a:t>
                      </a:r>
                    </a:p>
                  </a:txBody>
                  <a:tcPr marL="91425" marR="91425" marT="91425" marB="91425">
                    <a:lnT w="12700" cap="flat" cmpd="sng" algn="ctr">
                      <a:solidFill>
                        <a:schemeClr val="tx1"/>
                      </a:solidFill>
                      <a:prstDash val="solid"/>
                      <a:round/>
                      <a:headEnd type="none" w="med" len="med"/>
                      <a:tailEnd type="none" w="med" len="med"/>
                    </a:lnT>
                  </a:tcPr>
                </a:tc>
                <a:tc>
                  <a:txBody>
                    <a:bodyPr/>
                    <a:lstStyle/>
                    <a:p>
                      <a:pPr lvl="0">
                        <a:spcBef>
                          <a:spcPts val="0"/>
                        </a:spcBef>
                        <a:buNone/>
                      </a:pPr>
                      <a:r>
                        <a:rPr lang="en" sz="1200" dirty="0">
                          <a:latin typeface="Arial" panose="020B0604020202020204" pitchFamily="34" charset="0"/>
                          <a:ea typeface="Calibri"/>
                          <a:cs typeface="Arial" panose="020B0604020202020204" pitchFamily="34" charset="0"/>
                          <a:sym typeface="Calibri"/>
                        </a:rPr>
                        <a:t>To ensure that all </a:t>
                      </a:r>
                      <a:r>
                        <a:rPr lang="en" sz="1200" dirty="0" smtClean="0">
                          <a:latin typeface="Arial" panose="020B0604020202020204" pitchFamily="34" charset="0"/>
                          <a:ea typeface="Calibri"/>
                          <a:cs typeface="Arial" panose="020B0604020202020204" pitchFamily="34" charset="0"/>
                          <a:sym typeface="Calibri"/>
                        </a:rPr>
                        <a:t>food </a:t>
                      </a:r>
                      <a:r>
                        <a:rPr lang="en" sz="1200" dirty="0">
                          <a:latin typeface="Arial" panose="020B0604020202020204" pitchFamily="34" charset="0"/>
                          <a:ea typeface="Calibri"/>
                          <a:cs typeface="Arial" panose="020B0604020202020204" pitchFamily="34" charset="0"/>
                          <a:sym typeface="Calibri"/>
                        </a:rPr>
                        <a:t>across the school day (</a:t>
                      </a:r>
                      <a:r>
                        <a:rPr lang="en" sz="1200" dirty="0" smtClean="0">
                          <a:latin typeface="Arial" panose="020B0604020202020204" pitchFamily="34" charset="0"/>
                          <a:ea typeface="Calibri"/>
                          <a:cs typeface="Arial" panose="020B0604020202020204" pitchFamily="34" charset="0"/>
                          <a:sym typeface="Calibri"/>
                        </a:rPr>
                        <a:t>including </a:t>
                      </a:r>
                      <a:r>
                        <a:rPr lang="en" sz="1200" dirty="0">
                          <a:latin typeface="Arial" panose="020B0604020202020204" pitchFamily="34" charset="0"/>
                          <a:ea typeface="Calibri"/>
                          <a:cs typeface="Arial" panose="020B0604020202020204" pitchFamily="34" charset="0"/>
                          <a:sym typeface="Calibri"/>
                        </a:rPr>
                        <a:t>breakfast,</a:t>
                      </a:r>
                      <a:r>
                        <a:rPr lang="en" sz="1200" baseline="0" dirty="0">
                          <a:latin typeface="Arial" panose="020B0604020202020204" pitchFamily="34" charset="0"/>
                          <a:ea typeface="Calibri"/>
                          <a:cs typeface="Arial" panose="020B0604020202020204" pitchFamily="34" charset="0"/>
                          <a:sym typeface="Calibri"/>
                        </a:rPr>
                        <a:t> </a:t>
                      </a:r>
                      <a:r>
                        <a:rPr lang="en" sz="1200" baseline="0" dirty="0" smtClean="0">
                          <a:latin typeface="Arial" panose="020B0604020202020204" pitchFamily="34" charset="0"/>
                          <a:ea typeface="Calibri"/>
                          <a:cs typeface="Arial" panose="020B0604020202020204" pitchFamily="34" charset="0"/>
                          <a:sym typeface="Calibri"/>
                        </a:rPr>
                        <a:t>after-school </a:t>
                      </a:r>
                      <a:r>
                        <a:rPr lang="en" sz="1200" baseline="0" dirty="0">
                          <a:latin typeface="Arial" panose="020B0604020202020204" pitchFamily="34" charset="0"/>
                          <a:ea typeface="Calibri"/>
                          <a:cs typeface="Arial" panose="020B0604020202020204" pitchFamily="34" charset="0"/>
                          <a:sym typeface="Calibri"/>
                        </a:rPr>
                        <a:t>clubs and vending machines)</a:t>
                      </a:r>
                      <a:r>
                        <a:rPr lang="en" sz="1200" dirty="0">
                          <a:latin typeface="Arial" panose="020B0604020202020204" pitchFamily="34" charset="0"/>
                          <a:ea typeface="Calibri"/>
                          <a:cs typeface="Arial" panose="020B0604020202020204" pitchFamily="34" charset="0"/>
                          <a:sym typeface="Calibri"/>
                        </a:rPr>
                        <a:t> meets the Schoo</a:t>
                      </a:r>
                      <a:r>
                        <a:rPr lang="en" sz="1200" baseline="0" dirty="0">
                          <a:latin typeface="Arial" panose="020B0604020202020204" pitchFamily="34" charset="0"/>
                          <a:ea typeface="Calibri"/>
                          <a:cs typeface="Arial" panose="020B0604020202020204" pitchFamily="34" charset="0"/>
                          <a:sym typeface="Calibri"/>
                        </a:rPr>
                        <a:t>l Food S</a:t>
                      </a:r>
                      <a:r>
                        <a:rPr lang="en" sz="1200" dirty="0">
                          <a:latin typeface="Arial" panose="020B0604020202020204" pitchFamily="34" charset="0"/>
                          <a:ea typeface="Calibri"/>
                          <a:cs typeface="Arial" panose="020B0604020202020204" pitchFamily="34" charset="0"/>
                          <a:sym typeface="Calibri"/>
                        </a:rPr>
                        <a:t>tandards</a:t>
                      </a:r>
                    </a:p>
                  </a:txBody>
                  <a:tcPr marL="91425" marR="91425" marT="91425" marB="91425">
                    <a:lnT w="12700" cap="flat" cmpd="sng" algn="ctr">
                      <a:solidFill>
                        <a:schemeClr val="tx1"/>
                      </a:solidFill>
                      <a:prstDash val="solid"/>
                      <a:round/>
                      <a:headEnd type="none" w="med" len="med"/>
                      <a:tailEnd type="none" w="med" len="med"/>
                    </a:lnT>
                  </a:tcPr>
                </a:tc>
                <a:tc>
                  <a:txBody>
                    <a:bodyPr/>
                    <a:lstStyle/>
                    <a:p>
                      <a:pPr lvl="0">
                        <a:spcBef>
                          <a:spcPts val="0"/>
                        </a:spcBef>
                        <a:buNone/>
                      </a:pPr>
                      <a:r>
                        <a:rPr lang="en" sz="1200" dirty="0" smtClean="0">
                          <a:latin typeface="Arial" panose="020B0604020202020204" pitchFamily="34" charset="0"/>
                          <a:ea typeface="Calibri"/>
                          <a:cs typeface="Arial" panose="020B0604020202020204" pitchFamily="34" charset="0"/>
                          <a:sym typeface="Calibri"/>
                        </a:rPr>
                        <a:t>Me/ headteacher/ caterer</a:t>
                      </a:r>
                      <a:endParaRPr lang="en" sz="1200" dirty="0">
                        <a:latin typeface="Arial" panose="020B0604020202020204" pitchFamily="34" charset="0"/>
                        <a:ea typeface="Calibri"/>
                        <a:cs typeface="Arial" panose="020B0604020202020204" pitchFamily="34" charset="0"/>
                        <a:sym typeface="Calibri"/>
                      </a:endParaRPr>
                    </a:p>
                  </a:txBody>
                  <a:tcPr marL="91425" marR="91425" marT="91425" marB="91425">
                    <a:lnT w="12700" cap="flat" cmpd="sng" algn="ctr">
                      <a:solidFill>
                        <a:schemeClr val="tx1"/>
                      </a:solidFill>
                      <a:prstDash val="solid"/>
                      <a:round/>
                      <a:headEnd type="none" w="med" len="med"/>
                      <a:tailEnd type="none" w="med" len="med"/>
                    </a:lnT>
                  </a:tcPr>
                </a:tc>
                <a:tc>
                  <a:txBody>
                    <a:bodyPr/>
                    <a:lstStyle/>
                    <a:p>
                      <a:pPr marL="457200" lvl="0" indent="-292100" rtl="0">
                        <a:spcBef>
                          <a:spcPts val="0"/>
                        </a:spcBef>
                        <a:buSzPct val="100000"/>
                        <a:buFont typeface="Calibri"/>
                        <a:buAutoNum type="arabicPeriod"/>
                      </a:pPr>
                      <a:r>
                        <a:rPr lang="en" sz="1200" dirty="0">
                          <a:latin typeface="Arial" panose="020B0604020202020204" pitchFamily="34" charset="0"/>
                          <a:ea typeface="Calibri"/>
                          <a:cs typeface="Arial" panose="020B0604020202020204" pitchFamily="34" charset="0"/>
                          <a:sym typeface="Calibri"/>
                        </a:rPr>
                        <a:t>Find out about </a:t>
                      </a:r>
                      <a:r>
                        <a:rPr lang="en" sz="1200" dirty="0" smtClean="0">
                          <a:latin typeface="Arial" panose="020B0604020202020204" pitchFamily="34" charset="0"/>
                          <a:ea typeface="Calibri"/>
                          <a:cs typeface="Arial" panose="020B0604020202020204" pitchFamily="34" charset="0"/>
                          <a:sym typeface="Calibri"/>
                        </a:rPr>
                        <a:t>the existing </a:t>
                      </a:r>
                      <a:r>
                        <a:rPr lang="en" sz="1200" dirty="0">
                          <a:latin typeface="Arial" panose="020B0604020202020204" pitchFamily="34" charset="0"/>
                          <a:ea typeface="Calibri"/>
                          <a:cs typeface="Arial" panose="020B0604020202020204" pitchFamily="34" charset="0"/>
                          <a:sym typeface="Calibri"/>
                        </a:rPr>
                        <a:t>School Food Policy and review</a:t>
                      </a:r>
                    </a:p>
                    <a:p>
                      <a:pPr marL="457200" lvl="0" indent="-292100" rtl="0">
                        <a:spcBef>
                          <a:spcPts val="0"/>
                        </a:spcBef>
                        <a:buSzPct val="100000"/>
                        <a:buFont typeface="Calibri"/>
                        <a:buAutoNum type="arabicPeriod"/>
                      </a:pPr>
                      <a:r>
                        <a:rPr lang="en" sz="1200" dirty="0">
                          <a:latin typeface="Arial" panose="020B0604020202020204" pitchFamily="34" charset="0"/>
                          <a:ea typeface="Calibri"/>
                          <a:cs typeface="Arial" panose="020B0604020202020204" pitchFamily="34" charset="0"/>
                          <a:sym typeface="Calibri"/>
                        </a:rPr>
                        <a:t>Arrange </a:t>
                      </a:r>
                      <a:r>
                        <a:rPr lang="en" sz="1200" dirty="0" smtClean="0">
                          <a:latin typeface="Arial" panose="020B0604020202020204" pitchFamily="34" charset="0"/>
                          <a:ea typeface="Calibri"/>
                          <a:cs typeface="Arial" panose="020B0604020202020204" pitchFamily="34" charset="0"/>
                          <a:sym typeface="Calibri"/>
                        </a:rPr>
                        <a:t>a meeting </a:t>
                      </a:r>
                      <a:r>
                        <a:rPr lang="en" sz="1200" dirty="0">
                          <a:latin typeface="Arial" panose="020B0604020202020204" pitchFamily="34" charset="0"/>
                          <a:ea typeface="Calibri"/>
                          <a:cs typeface="Arial" panose="020B0604020202020204" pitchFamily="34" charset="0"/>
                          <a:sym typeface="Calibri"/>
                        </a:rPr>
                        <a:t>with </a:t>
                      </a:r>
                      <a:r>
                        <a:rPr lang="en" sz="1200" dirty="0" smtClean="0">
                          <a:latin typeface="Arial" panose="020B0604020202020204" pitchFamily="34" charset="0"/>
                          <a:ea typeface="Calibri"/>
                          <a:cs typeface="Arial" panose="020B0604020202020204" pitchFamily="34" charset="0"/>
                          <a:sym typeface="Calibri"/>
                        </a:rPr>
                        <a:t>the headteacher </a:t>
                      </a:r>
                      <a:r>
                        <a:rPr lang="en" sz="1200" dirty="0">
                          <a:latin typeface="Arial" panose="020B0604020202020204" pitchFamily="34" charset="0"/>
                          <a:ea typeface="Calibri"/>
                          <a:cs typeface="Arial" panose="020B0604020202020204" pitchFamily="34" charset="0"/>
                          <a:sym typeface="Calibri"/>
                        </a:rPr>
                        <a:t>and </a:t>
                      </a:r>
                      <a:r>
                        <a:rPr lang="en" sz="1200" dirty="0" smtClean="0">
                          <a:latin typeface="Arial" panose="020B0604020202020204" pitchFamily="34" charset="0"/>
                          <a:ea typeface="Calibri"/>
                          <a:cs typeface="Arial" panose="020B0604020202020204" pitchFamily="34" charset="0"/>
                          <a:sym typeface="Calibri"/>
                        </a:rPr>
                        <a:t>the school chef </a:t>
                      </a:r>
                      <a:endParaRPr lang="en" sz="1200" dirty="0">
                        <a:latin typeface="Arial" panose="020B0604020202020204" pitchFamily="34" charset="0"/>
                        <a:ea typeface="Calibri"/>
                        <a:cs typeface="Arial" panose="020B0604020202020204" pitchFamily="34" charset="0"/>
                        <a:sym typeface="Calibri"/>
                      </a:endParaRPr>
                    </a:p>
                    <a:p>
                      <a:pPr marL="457200" lvl="0" indent="-292100" rtl="0">
                        <a:spcBef>
                          <a:spcPts val="0"/>
                        </a:spcBef>
                        <a:buSzPct val="100000"/>
                        <a:buFont typeface="Calibri"/>
                        <a:buAutoNum type="arabicPeriod"/>
                      </a:pPr>
                      <a:r>
                        <a:rPr lang="en" sz="1200" dirty="0">
                          <a:latin typeface="Arial" panose="020B0604020202020204" pitchFamily="34" charset="0"/>
                          <a:ea typeface="Calibri"/>
                          <a:cs typeface="Arial" panose="020B0604020202020204" pitchFamily="34" charset="0"/>
                          <a:sym typeface="Calibri"/>
                        </a:rPr>
                        <a:t>Print </a:t>
                      </a:r>
                      <a:r>
                        <a:rPr lang="en" sz="1200" dirty="0" smtClean="0">
                          <a:latin typeface="Arial" panose="020B0604020202020204" pitchFamily="34" charset="0"/>
                          <a:ea typeface="Calibri"/>
                          <a:cs typeface="Arial" panose="020B0604020202020204" pitchFamily="34" charset="0"/>
                          <a:sym typeface="Calibri"/>
                        </a:rPr>
                        <a:t>out the </a:t>
                      </a:r>
                      <a:r>
                        <a:rPr lang="en" sz="1200" dirty="0">
                          <a:latin typeface="Arial" panose="020B0604020202020204" pitchFamily="34" charset="0"/>
                          <a:ea typeface="Calibri"/>
                          <a:cs typeface="Arial" panose="020B0604020202020204" pitchFamily="34" charset="0"/>
                          <a:sym typeface="Calibri"/>
                        </a:rPr>
                        <a:t>school food standards guidance </a:t>
                      </a:r>
                      <a:r>
                        <a:rPr lang="en" sz="1200" dirty="0" smtClean="0">
                          <a:latin typeface="Arial" panose="020B0604020202020204" pitchFamily="34" charset="0"/>
                          <a:ea typeface="Calibri"/>
                          <a:cs typeface="Arial" panose="020B0604020202020204" pitchFamily="34" charset="0"/>
                          <a:sym typeface="Calibri"/>
                        </a:rPr>
                        <a:t>and complete the </a:t>
                      </a:r>
                      <a:r>
                        <a:rPr lang="en" sz="1200" dirty="0">
                          <a:latin typeface="Arial" panose="020B0604020202020204" pitchFamily="34" charset="0"/>
                          <a:ea typeface="Calibri"/>
                          <a:cs typeface="Arial" panose="020B0604020202020204" pitchFamily="34" charset="0"/>
                          <a:sym typeface="Calibri"/>
                        </a:rPr>
                        <a:t>checklist</a:t>
                      </a:r>
                    </a:p>
                    <a:p>
                      <a:pPr marL="457200" lvl="0" indent="-292100" rtl="0">
                        <a:spcBef>
                          <a:spcPts val="0"/>
                        </a:spcBef>
                        <a:buSzPct val="100000"/>
                        <a:buFont typeface="Calibri"/>
                        <a:buAutoNum type="arabicPeriod"/>
                      </a:pPr>
                      <a:r>
                        <a:rPr lang="en" sz="1200" dirty="0">
                          <a:latin typeface="Arial" panose="020B0604020202020204" pitchFamily="34" charset="0"/>
                          <a:ea typeface="Calibri"/>
                          <a:cs typeface="Arial" panose="020B0604020202020204" pitchFamily="34" charset="0"/>
                          <a:sym typeface="Calibri"/>
                        </a:rPr>
                        <a:t>Meet with breakfast club staff to discuss challenges</a:t>
                      </a:r>
                    </a:p>
                    <a:p>
                      <a:pPr marL="457200" lvl="0" indent="-292100" rtl="0">
                        <a:spcBef>
                          <a:spcPts val="0"/>
                        </a:spcBef>
                        <a:buSzPct val="100000"/>
                        <a:buFont typeface="Calibri"/>
                        <a:buAutoNum type="arabicPeriod"/>
                      </a:pPr>
                      <a:r>
                        <a:rPr lang="en" sz="1200" dirty="0">
                          <a:latin typeface="Arial" panose="020B0604020202020204" pitchFamily="34" charset="0"/>
                          <a:ea typeface="Calibri"/>
                          <a:cs typeface="Arial" panose="020B0604020202020204" pitchFamily="34" charset="0"/>
                          <a:sym typeface="Calibri"/>
                        </a:rPr>
                        <a:t>Organise an assembly to explain </a:t>
                      </a:r>
                      <a:r>
                        <a:rPr lang="en" sz="1200" dirty="0" smtClean="0">
                          <a:latin typeface="Arial" panose="020B0604020202020204" pitchFamily="34" charset="0"/>
                          <a:ea typeface="Calibri"/>
                          <a:cs typeface="Arial" panose="020B0604020202020204" pitchFamily="34" charset="0"/>
                          <a:sym typeface="Calibri"/>
                        </a:rPr>
                        <a:t> the changes </a:t>
                      </a:r>
                      <a:r>
                        <a:rPr lang="en" sz="1200" dirty="0">
                          <a:latin typeface="Arial" panose="020B0604020202020204" pitchFamily="34" charset="0"/>
                          <a:ea typeface="Calibri"/>
                          <a:cs typeface="Arial" panose="020B0604020202020204" pitchFamily="34" charset="0"/>
                          <a:sym typeface="Calibri"/>
                        </a:rPr>
                        <a:t>to pupils</a:t>
                      </a:r>
                    </a:p>
                  </a:txBody>
                  <a:tcPr marL="91425" marR="91425" marT="91425" marB="91425">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lvl="0">
                        <a:spcBef>
                          <a:spcPts val="0"/>
                        </a:spcBef>
                        <a:buNone/>
                      </a:pPr>
                      <a:r>
                        <a:rPr lang="en" sz="1200" dirty="0">
                          <a:latin typeface="Arial" panose="020B0604020202020204" pitchFamily="34" charset="0"/>
                          <a:ea typeface="Calibri"/>
                          <a:cs typeface="Arial" panose="020B0604020202020204" pitchFamily="34" charset="0"/>
                          <a:sym typeface="Calibri"/>
                        </a:rPr>
                        <a:t>End </a:t>
                      </a:r>
                      <a:r>
                        <a:rPr lang="en" sz="1200" dirty="0" smtClean="0">
                          <a:latin typeface="Arial" panose="020B0604020202020204" pitchFamily="34" charset="0"/>
                          <a:ea typeface="Calibri"/>
                          <a:cs typeface="Arial" panose="020B0604020202020204" pitchFamily="34" charset="0"/>
                          <a:sym typeface="Calibri"/>
                        </a:rPr>
                        <a:t>of this </a:t>
                      </a:r>
                      <a:r>
                        <a:rPr lang="en" sz="1200" dirty="0">
                          <a:latin typeface="Arial" panose="020B0604020202020204" pitchFamily="34" charset="0"/>
                          <a:ea typeface="Calibri"/>
                          <a:cs typeface="Arial" panose="020B0604020202020204" pitchFamily="34" charset="0"/>
                          <a:sym typeface="Calibri"/>
                        </a:rPr>
                        <a:t>term (review progress </a:t>
                      </a:r>
                      <a:r>
                        <a:rPr lang="en" sz="1200" dirty="0" smtClean="0">
                          <a:latin typeface="Arial" panose="020B0604020202020204" pitchFamily="34" charset="0"/>
                          <a:ea typeface="Calibri"/>
                          <a:cs typeface="Arial" panose="020B0604020202020204" pitchFamily="34" charset="0"/>
                          <a:sym typeface="Calibri"/>
                        </a:rPr>
                        <a:t>at the beginning </a:t>
                      </a:r>
                      <a:r>
                        <a:rPr lang="en" sz="1200" dirty="0">
                          <a:latin typeface="Arial" panose="020B0604020202020204" pitchFamily="34" charset="0"/>
                          <a:ea typeface="Calibri"/>
                          <a:cs typeface="Arial" panose="020B0604020202020204" pitchFamily="34" charset="0"/>
                          <a:sym typeface="Calibri"/>
                        </a:rPr>
                        <a:t>of </a:t>
                      </a:r>
                      <a:r>
                        <a:rPr lang="en" sz="1200" dirty="0" smtClean="0">
                          <a:latin typeface="Arial" panose="020B0604020202020204" pitchFamily="34" charset="0"/>
                          <a:ea typeface="Calibri"/>
                          <a:cs typeface="Arial" panose="020B0604020202020204" pitchFamily="34" charset="0"/>
                          <a:sym typeface="Calibri"/>
                        </a:rPr>
                        <a:t>the next half </a:t>
                      </a:r>
                      <a:r>
                        <a:rPr lang="en" sz="1200" dirty="0">
                          <a:latin typeface="Arial" panose="020B0604020202020204" pitchFamily="34" charset="0"/>
                          <a:ea typeface="Calibri"/>
                          <a:cs typeface="Arial" panose="020B0604020202020204" pitchFamily="34" charset="0"/>
                          <a:sym typeface="Calibri"/>
                        </a:rPr>
                        <a:t>term)</a:t>
                      </a:r>
                    </a:p>
                  </a:txBody>
                  <a:tcPr marL="91425" marR="91425" marT="91425" marB="91425">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xmlns="" val="10001"/>
                  </a:ext>
                </a:extLst>
              </a:tr>
              <a:tr h="1414764">
                <a:tc>
                  <a:txBody>
                    <a:bodyPr/>
                    <a:lstStyle/>
                    <a:p>
                      <a:pPr lvl="0">
                        <a:spcBef>
                          <a:spcPts val="0"/>
                        </a:spcBef>
                        <a:buNone/>
                      </a:pPr>
                      <a:endParaRPr/>
                    </a:p>
                  </a:txBody>
                  <a:tcPr marL="91425" marR="91425" marT="91425" marB="91425"/>
                </a:tc>
                <a:tc>
                  <a:txBody>
                    <a:bodyPr/>
                    <a:lstStyle/>
                    <a:p>
                      <a:pPr lvl="0">
                        <a:spcBef>
                          <a:spcPts val="0"/>
                        </a:spcBef>
                        <a:buNone/>
                      </a:pPr>
                      <a:endParaRPr/>
                    </a:p>
                  </a:txBody>
                  <a:tcPr marL="91425" marR="91425" marT="91425" marB="91425"/>
                </a:tc>
                <a:tc>
                  <a:txBody>
                    <a:bodyPr/>
                    <a:lstStyle/>
                    <a:p>
                      <a:pPr lvl="0">
                        <a:spcBef>
                          <a:spcPts val="0"/>
                        </a:spcBef>
                        <a:buNone/>
                      </a:pPr>
                      <a:endParaRPr/>
                    </a:p>
                  </a:txBody>
                  <a:tcPr marL="91425" marR="91425" marT="91425" marB="91425"/>
                </a:tc>
                <a:tc>
                  <a:txBody>
                    <a:bodyPr/>
                    <a:lstStyle/>
                    <a:p>
                      <a:pPr lvl="0" rtl="0">
                        <a:spcBef>
                          <a:spcPts val="0"/>
                        </a:spcBef>
                        <a:buNone/>
                      </a:pPr>
                      <a:endParaRPr/>
                    </a:p>
                    <a:p>
                      <a:pPr lvl="0" rtl="0">
                        <a:spcBef>
                          <a:spcPts val="0"/>
                        </a:spcBef>
                        <a:buNone/>
                      </a:pPr>
                      <a:endParaRPr/>
                    </a:p>
                    <a:p>
                      <a:pPr lvl="0">
                        <a:spcBef>
                          <a:spcPts val="0"/>
                        </a:spcBef>
                        <a:buNone/>
                      </a:pPr>
                      <a:endParaRPr/>
                    </a:p>
                  </a:txBody>
                  <a:tcPr marL="91425" marR="91425" marT="91425" marB="91425"/>
                </a:tc>
                <a:tc>
                  <a:txBody>
                    <a:bodyPr/>
                    <a:lstStyle/>
                    <a:p>
                      <a:pPr lvl="0">
                        <a:spcBef>
                          <a:spcPts val="0"/>
                        </a:spcBef>
                        <a:buNone/>
                      </a:pPr>
                      <a:endParaRPr dirty="0"/>
                    </a:p>
                  </a:txBody>
                  <a:tcPr marL="91425" marR="91425" marT="91425" marB="91425"/>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92663042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p:cNvSpPr>
            <a:spLocks noGrp="1"/>
          </p:cNvSpPr>
          <p:nvPr>
            <p:ph type="title"/>
          </p:nvPr>
        </p:nvSpPr>
        <p:spPr>
          <a:xfrm>
            <a:off x="605038" y="1106009"/>
            <a:ext cx="8229600" cy="1039091"/>
          </a:xfrm>
        </p:spPr>
        <p:txBody>
          <a:bodyPr/>
          <a:lstStyle/>
          <a:p>
            <a:r>
              <a:rPr lang="en-US" dirty="0"/>
              <a:t>Conclusion and Evaluation</a:t>
            </a:r>
          </a:p>
        </p:txBody>
      </p:sp>
      <p:sp>
        <p:nvSpPr>
          <p:cNvPr id="5" name="Shape 265"/>
          <p:cNvSpPr/>
          <p:nvPr/>
        </p:nvSpPr>
        <p:spPr>
          <a:xfrm>
            <a:off x="395536" y="1973540"/>
            <a:ext cx="8439102" cy="4020859"/>
          </a:xfrm>
          <a:prstGeom prst="rect">
            <a:avLst/>
          </a:prstGeom>
          <a:noFill/>
          <a:ln>
            <a:noFill/>
          </a:ln>
        </p:spPr>
        <p:txBody>
          <a:bodyPr lIns="91425" tIns="45700" rIns="91425" bIns="45700" anchor="t" anchorCtr="0">
            <a:noAutofit/>
          </a:bodyPr>
          <a:lstStyle/>
          <a:p>
            <a:pPr marL="114300" lvl="0">
              <a:buSzPct val="25000"/>
            </a:pPr>
            <a:r>
              <a:rPr lang="en-GB" b="1" dirty="0">
                <a:latin typeface="Arial" panose="020B0604020202020204" pitchFamily="34" charset="0"/>
                <a:ea typeface="Calibri"/>
                <a:cs typeface="Arial" panose="020B0604020202020204" pitchFamily="34" charset="0"/>
                <a:sym typeface="Calibri"/>
              </a:rPr>
              <a:t>Aim:</a:t>
            </a:r>
          </a:p>
          <a:p>
            <a:pPr marL="114300" lvl="0"/>
            <a:endParaRPr lang="en-GB" dirty="0">
              <a:latin typeface="Arial" panose="020B0604020202020204" pitchFamily="34" charset="0"/>
              <a:ea typeface="Calibri"/>
              <a:cs typeface="Arial" panose="020B0604020202020204" pitchFamily="34" charset="0"/>
              <a:sym typeface="Calibri"/>
            </a:endParaRPr>
          </a:p>
          <a:p>
            <a:pPr marL="114300" lvl="0" algn="just">
              <a:buSzPct val="25000"/>
            </a:pPr>
            <a:r>
              <a:rPr lang="en-GB" dirty="0">
                <a:latin typeface="Arial" panose="020B0604020202020204" pitchFamily="34" charset="0"/>
                <a:ea typeface="Calibri"/>
                <a:cs typeface="Arial" panose="020B0604020202020204" pitchFamily="34" charset="0"/>
                <a:sym typeface="Calibri"/>
              </a:rPr>
              <a:t>For all</a:t>
            </a:r>
            <a:r>
              <a:rPr lang="en-GB" b="1" dirty="0">
                <a:latin typeface="Arial" panose="020B0604020202020204" pitchFamily="34" charset="0"/>
                <a:ea typeface="Calibri"/>
                <a:cs typeface="Arial" panose="020B0604020202020204" pitchFamily="34" charset="0"/>
                <a:sym typeface="Calibri"/>
              </a:rPr>
              <a:t> teachers and staff </a:t>
            </a:r>
            <a:r>
              <a:rPr lang="en-GB" dirty="0">
                <a:latin typeface="Arial" panose="020B0604020202020204" pitchFamily="34" charset="0"/>
                <a:ea typeface="Calibri"/>
                <a:cs typeface="Arial" panose="020B0604020202020204" pitchFamily="34" charset="0"/>
                <a:sym typeface="Calibri"/>
              </a:rPr>
              <a:t>to </a:t>
            </a:r>
            <a:r>
              <a:rPr lang="en-GB" b="1" dirty="0">
                <a:latin typeface="Arial" panose="020B0604020202020204" pitchFamily="34" charset="0"/>
                <a:ea typeface="Calibri"/>
                <a:cs typeface="Arial" panose="020B0604020202020204" pitchFamily="34" charset="0"/>
                <a:sym typeface="Calibri"/>
              </a:rPr>
              <a:t>understand the importance of a good school food culture</a:t>
            </a:r>
            <a:r>
              <a:rPr lang="en-GB" dirty="0">
                <a:latin typeface="Arial" panose="020B0604020202020204" pitchFamily="34" charset="0"/>
                <a:ea typeface="Calibri"/>
                <a:cs typeface="Arial" panose="020B0604020202020204" pitchFamily="34" charset="0"/>
                <a:sym typeface="Calibri"/>
              </a:rPr>
              <a:t> and to be empowered to support wider pupil health and </a:t>
            </a:r>
            <a:r>
              <a:rPr lang="en-GB" dirty="0" smtClean="0">
                <a:latin typeface="Arial" panose="020B0604020202020204" pitchFamily="34" charset="0"/>
                <a:ea typeface="Calibri"/>
                <a:cs typeface="Arial" panose="020B0604020202020204" pitchFamily="34" charset="0"/>
                <a:sym typeface="Calibri"/>
              </a:rPr>
              <a:t>wellbeing</a:t>
            </a:r>
            <a:endParaRPr lang="en-GB" dirty="0">
              <a:latin typeface="Arial" panose="020B0604020202020204" pitchFamily="34" charset="0"/>
              <a:ea typeface="Calibri"/>
              <a:cs typeface="Arial" panose="020B0604020202020204" pitchFamily="34" charset="0"/>
              <a:sym typeface="Calibri"/>
            </a:endParaRPr>
          </a:p>
          <a:p>
            <a:pPr marL="114300" lvl="0" algn="just">
              <a:buSzPct val="25000"/>
            </a:pPr>
            <a:endParaRPr lang="en-GB" dirty="0">
              <a:latin typeface="Arial" panose="020B0604020202020204" pitchFamily="34" charset="0"/>
              <a:ea typeface="Calibri"/>
              <a:cs typeface="Arial" panose="020B0604020202020204" pitchFamily="34" charset="0"/>
              <a:sym typeface="Calibri"/>
            </a:endParaRPr>
          </a:p>
          <a:p>
            <a:pPr marL="114300" lvl="0" algn="just">
              <a:buSzPct val="25000"/>
            </a:pPr>
            <a:endParaRPr lang="en-GB" dirty="0">
              <a:latin typeface="Arial" panose="020B0604020202020204" pitchFamily="34" charset="0"/>
              <a:ea typeface="Calibri"/>
              <a:cs typeface="Arial" panose="020B0604020202020204" pitchFamily="34" charset="0"/>
              <a:sym typeface="Calibri"/>
            </a:endParaRPr>
          </a:p>
          <a:p>
            <a:pPr marL="114300" lvl="0">
              <a:buSzPct val="25000"/>
            </a:pPr>
            <a:r>
              <a:rPr lang="en-GB" b="1" dirty="0">
                <a:latin typeface="Arial" panose="020B0604020202020204" pitchFamily="34" charset="0"/>
                <a:ea typeface="Calibri"/>
                <a:cs typeface="Arial" panose="020B0604020202020204" pitchFamily="34" charset="0"/>
                <a:sym typeface="Calibri"/>
              </a:rPr>
              <a:t>Objectives: </a:t>
            </a:r>
          </a:p>
          <a:p>
            <a:pPr marL="114300" lvl="0"/>
            <a:endParaRPr lang="en-GB" dirty="0">
              <a:latin typeface="Arial" panose="020B0604020202020204" pitchFamily="34" charset="0"/>
              <a:ea typeface="Calibri"/>
              <a:cs typeface="Arial" panose="020B0604020202020204" pitchFamily="34" charset="0"/>
              <a:sym typeface="Calibri"/>
            </a:endParaRPr>
          </a:p>
          <a:p>
            <a:pPr marL="114300" lvl="0" algn="just">
              <a:buClr>
                <a:srgbClr val="C00000"/>
              </a:buClr>
              <a:buSzPct val="100000"/>
            </a:pPr>
            <a:r>
              <a:rPr lang="en-GB" dirty="0" smtClean="0">
                <a:latin typeface="Arial" panose="020B0604020202020204" pitchFamily="34" charset="0"/>
                <a:ea typeface="Calibri"/>
                <a:cs typeface="Arial" panose="020B0604020202020204" pitchFamily="34" charset="0"/>
                <a:sym typeface="Calibri"/>
              </a:rPr>
              <a:t>	To </a:t>
            </a:r>
            <a:r>
              <a:rPr lang="en-GB" dirty="0">
                <a:latin typeface="Arial" panose="020B0604020202020204" pitchFamily="34" charset="0"/>
                <a:ea typeface="Calibri"/>
                <a:cs typeface="Arial" panose="020B0604020202020204" pitchFamily="34" charset="0"/>
                <a:sym typeface="Calibri"/>
              </a:rPr>
              <a:t>understand </a:t>
            </a:r>
            <a:r>
              <a:rPr lang="en-GB" b="1" dirty="0">
                <a:latin typeface="Arial" panose="020B0604020202020204" pitchFamily="34" charset="0"/>
                <a:ea typeface="Calibri"/>
                <a:cs typeface="Arial" panose="020B0604020202020204" pitchFamily="34" charset="0"/>
                <a:sym typeface="Calibri"/>
              </a:rPr>
              <a:t>why a good school food culture matters</a:t>
            </a:r>
            <a:r>
              <a:rPr lang="en-GB" dirty="0">
                <a:latin typeface="Arial" panose="020B0604020202020204" pitchFamily="34" charset="0"/>
                <a:ea typeface="Calibri"/>
                <a:cs typeface="Arial" panose="020B0604020202020204" pitchFamily="34" charset="0"/>
                <a:sym typeface="Calibri"/>
              </a:rPr>
              <a:t> </a:t>
            </a:r>
          </a:p>
          <a:p>
            <a:pPr marL="114300" lvl="0" algn="just">
              <a:buClr>
                <a:srgbClr val="C00000"/>
              </a:buClr>
              <a:buSzPct val="100000"/>
            </a:pPr>
            <a:endParaRPr lang="en-GB" dirty="0">
              <a:latin typeface="Arial" panose="020B0604020202020204" pitchFamily="34" charset="0"/>
              <a:ea typeface="Calibri"/>
              <a:cs typeface="Arial" panose="020B0604020202020204" pitchFamily="34" charset="0"/>
              <a:sym typeface="Calibri"/>
            </a:endParaRPr>
          </a:p>
          <a:p>
            <a:pPr marL="114300" lvl="0" algn="just">
              <a:buClr>
                <a:srgbClr val="C00000"/>
              </a:buClr>
              <a:buSzPct val="100000"/>
            </a:pPr>
            <a:r>
              <a:rPr lang="en-GB" dirty="0" smtClean="0">
                <a:latin typeface="Arial" panose="020B0604020202020204" pitchFamily="34" charset="0"/>
                <a:ea typeface="Calibri"/>
                <a:cs typeface="Arial" panose="020B0604020202020204" pitchFamily="34" charset="0"/>
                <a:sym typeface="Calibri"/>
              </a:rPr>
              <a:t>	To </a:t>
            </a:r>
            <a:r>
              <a:rPr lang="en-GB" dirty="0">
                <a:latin typeface="Arial" panose="020B0604020202020204" pitchFamily="34" charset="0"/>
                <a:ea typeface="Calibri"/>
                <a:cs typeface="Arial" panose="020B0604020202020204" pitchFamily="34" charset="0"/>
                <a:sym typeface="Calibri"/>
              </a:rPr>
              <a:t>share </a:t>
            </a:r>
            <a:r>
              <a:rPr lang="en-GB" b="1" dirty="0">
                <a:latin typeface="Arial" panose="020B0604020202020204" pitchFamily="34" charset="0"/>
                <a:ea typeface="Calibri"/>
                <a:cs typeface="Arial" panose="020B0604020202020204" pitchFamily="34" charset="0"/>
                <a:sym typeface="Calibri"/>
              </a:rPr>
              <a:t>examples of what works well </a:t>
            </a:r>
            <a:r>
              <a:rPr lang="en-GB" dirty="0">
                <a:latin typeface="Arial" panose="020B0604020202020204" pitchFamily="34" charset="0"/>
                <a:ea typeface="Calibri"/>
                <a:cs typeface="Arial" panose="020B0604020202020204" pitchFamily="34" charset="0"/>
                <a:sym typeface="Calibri"/>
              </a:rPr>
              <a:t>to create a </a:t>
            </a:r>
            <a:r>
              <a:rPr lang="en-GB" b="1" dirty="0">
                <a:latin typeface="Arial" panose="020B0604020202020204" pitchFamily="34" charset="0"/>
                <a:ea typeface="Calibri"/>
                <a:cs typeface="Arial" panose="020B0604020202020204" pitchFamily="34" charset="0"/>
                <a:sym typeface="Calibri"/>
              </a:rPr>
              <a:t>whole school </a:t>
            </a:r>
            <a:r>
              <a:rPr lang="en-GB" b="1" dirty="0" smtClean="0">
                <a:latin typeface="Arial" panose="020B0604020202020204" pitchFamily="34" charset="0"/>
                <a:ea typeface="Calibri"/>
                <a:cs typeface="Arial" panose="020B0604020202020204" pitchFamily="34" charset="0"/>
                <a:sym typeface="Calibri"/>
              </a:rPr>
              <a:t>	approach </a:t>
            </a:r>
            <a:r>
              <a:rPr lang="en-GB" dirty="0">
                <a:latin typeface="Arial" panose="020B0604020202020204" pitchFamily="34" charset="0"/>
                <a:ea typeface="Calibri"/>
                <a:cs typeface="Arial" panose="020B0604020202020204" pitchFamily="34" charset="0"/>
                <a:sym typeface="Calibri"/>
              </a:rPr>
              <a:t>to good food culture. </a:t>
            </a:r>
          </a:p>
          <a:p>
            <a:pPr marL="114300" lvl="0" algn="just">
              <a:buClr>
                <a:srgbClr val="C00000"/>
              </a:buClr>
              <a:buSzPct val="100000"/>
            </a:pPr>
            <a:endParaRPr lang="en-GB" dirty="0">
              <a:latin typeface="Arial" panose="020B0604020202020204" pitchFamily="34" charset="0"/>
              <a:ea typeface="Calibri"/>
              <a:cs typeface="Arial" panose="020B0604020202020204" pitchFamily="34" charset="0"/>
              <a:sym typeface="Calibri"/>
            </a:endParaRPr>
          </a:p>
          <a:p>
            <a:pPr marL="114300" lvl="0" algn="just">
              <a:buClr>
                <a:srgbClr val="C00000"/>
              </a:buClr>
              <a:buSzPct val="100000"/>
            </a:pPr>
            <a:r>
              <a:rPr lang="en-GB" dirty="0" smtClean="0">
                <a:latin typeface="Arial" panose="020B0604020202020204" pitchFamily="34" charset="0"/>
                <a:ea typeface="Calibri"/>
                <a:cs typeface="Arial" panose="020B0604020202020204" pitchFamily="34" charset="0"/>
                <a:sym typeface="Calibri"/>
              </a:rPr>
              <a:t>	To </a:t>
            </a:r>
            <a:r>
              <a:rPr lang="en-GB" dirty="0">
                <a:latin typeface="Arial" panose="020B0604020202020204" pitchFamily="34" charset="0"/>
                <a:ea typeface="Calibri"/>
                <a:cs typeface="Arial" panose="020B0604020202020204" pitchFamily="34" charset="0"/>
                <a:sym typeface="Calibri"/>
              </a:rPr>
              <a:t>reflect on how this can be </a:t>
            </a:r>
            <a:r>
              <a:rPr lang="en-GB" b="1" dirty="0">
                <a:latin typeface="Arial" panose="020B0604020202020204" pitchFamily="34" charset="0"/>
                <a:ea typeface="Calibri"/>
                <a:cs typeface="Arial" panose="020B0604020202020204" pitchFamily="34" charset="0"/>
                <a:sym typeface="Calibri"/>
              </a:rPr>
              <a:t>applied to your role </a:t>
            </a:r>
            <a:r>
              <a:rPr lang="en-GB" dirty="0">
                <a:latin typeface="Arial" panose="020B0604020202020204" pitchFamily="34" charset="0"/>
                <a:ea typeface="Calibri"/>
                <a:cs typeface="Arial" panose="020B0604020202020204" pitchFamily="34" charset="0"/>
                <a:sym typeface="Calibri"/>
              </a:rPr>
              <a:t>within school</a:t>
            </a:r>
          </a:p>
          <a:p>
            <a:pPr marL="114300" lvl="0" algn="just">
              <a:buSzPct val="25000"/>
            </a:pPr>
            <a:endParaRPr lang="en-GB" dirty="0">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92663042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4294967295"/>
          </p:nvPr>
        </p:nvSpPr>
        <p:spPr>
          <a:xfrm>
            <a:off x="685800" y="2788797"/>
            <a:ext cx="8648700" cy="1766964"/>
          </a:xfrm>
        </p:spPr>
        <p:txBody>
          <a:bodyPr/>
          <a:lstStyle/>
          <a:p>
            <a:r>
              <a:rPr lang="en-US" sz="3200" dirty="0">
                <a:solidFill>
                  <a:srgbClr val="F4EED3"/>
                </a:solidFill>
              </a:rPr>
              <a:t>What Next? </a:t>
            </a:r>
          </a:p>
        </p:txBody>
      </p:sp>
    </p:spTree>
    <p:extLst>
      <p:ext uri="{BB962C8B-B14F-4D97-AF65-F5344CB8AC3E}">
        <p14:creationId xmlns:p14="http://schemas.microsoft.com/office/powerpoint/2010/main" val="153172445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p:cNvSpPr>
            <a:spLocks noGrp="1"/>
          </p:cNvSpPr>
          <p:nvPr>
            <p:ph type="title"/>
          </p:nvPr>
        </p:nvSpPr>
        <p:spPr>
          <a:xfrm>
            <a:off x="605038" y="1106009"/>
            <a:ext cx="8229600" cy="1039091"/>
          </a:xfrm>
        </p:spPr>
        <p:txBody>
          <a:bodyPr/>
          <a:lstStyle/>
          <a:p>
            <a:r>
              <a:rPr lang="en-US" dirty="0"/>
              <a:t>What Is Happening In Our Local Area?</a:t>
            </a:r>
          </a:p>
        </p:txBody>
      </p:sp>
      <p:sp>
        <p:nvSpPr>
          <p:cNvPr id="5" name="Shape 265"/>
          <p:cNvSpPr/>
          <p:nvPr/>
        </p:nvSpPr>
        <p:spPr>
          <a:xfrm>
            <a:off x="395536" y="1973541"/>
            <a:ext cx="8439102" cy="4064402"/>
          </a:xfrm>
          <a:prstGeom prst="rect">
            <a:avLst/>
          </a:prstGeom>
          <a:noFill/>
          <a:ln>
            <a:noFill/>
          </a:ln>
        </p:spPr>
        <p:txBody>
          <a:bodyPr lIns="91425" tIns="45700" rIns="91425" bIns="45700" anchor="t" anchorCtr="0">
            <a:noAutofit/>
          </a:bodyPr>
          <a:lstStyle/>
          <a:p>
            <a:pPr marL="114300" lvl="0" algn="just">
              <a:buSzPct val="25000"/>
            </a:pPr>
            <a:endParaRPr lang="en-GB" dirty="0">
              <a:latin typeface="Arial" panose="020B0604020202020204" pitchFamily="34" charset="0"/>
              <a:ea typeface="Calibri"/>
              <a:cs typeface="Arial" panose="020B0604020202020204" pitchFamily="34" charset="0"/>
              <a:sym typeface="Calibri"/>
            </a:endParaRPr>
          </a:p>
        </p:txBody>
      </p:sp>
      <p:sp>
        <p:nvSpPr>
          <p:cNvPr id="6" name="Shape 265"/>
          <p:cNvSpPr/>
          <p:nvPr/>
        </p:nvSpPr>
        <p:spPr>
          <a:xfrm>
            <a:off x="395536" y="1973541"/>
            <a:ext cx="8439102" cy="707886"/>
          </a:xfrm>
          <a:prstGeom prst="rect">
            <a:avLst/>
          </a:prstGeom>
          <a:noFill/>
          <a:ln>
            <a:noFill/>
          </a:ln>
        </p:spPr>
        <p:txBody>
          <a:bodyPr lIns="91425" tIns="45700" rIns="91425" bIns="45700" anchor="t" anchorCtr="0">
            <a:noAutofit/>
          </a:bodyPr>
          <a:lstStyle/>
          <a:p>
            <a:pPr marL="228600" algn="just">
              <a:buSzPct val="25000"/>
            </a:pPr>
            <a:r>
              <a:rPr lang="en" dirty="0">
                <a:latin typeface="Arial" panose="020B0604020202020204" pitchFamily="34" charset="0"/>
                <a:ea typeface="Calibri"/>
                <a:cs typeface="Arial" panose="020B0604020202020204" pitchFamily="34" charset="0"/>
                <a:sym typeface="Calibri"/>
              </a:rPr>
              <a:t>[INSERT OWN TEXT HERE]</a:t>
            </a:r>
          </a:p>
          <a:p>
            <a:pPr marL="228600" algn="just">
              <a:buSzPct val="25000"/>
            </a:pPr>
            <a:endParaRPr lang="en" dirty="0">
              <a:latin typeface="Arial" panose="020B0604020202020204" pitchFamily="34" charset="0"/>
              <a:ea typeface="Calibri"/>
              <a:cs typeface="Arial" panose="020B0604020202020204" pitchFamily="34" charset="0"/>
              <a:sym typeface="Calibri"/>
            </a:endParaRPr>
          </a:p>
          <a:p>
            <a:pPr marL="228600" algn="just">
              <a:buSzPct val="25000"/>
            </a:pPr>
            <a:endParaRPr lang="en" dirty="0">
              <a:latin typeface="Arial" panose="020B0604020202020204" pitchFamily="34" charset="0"/>
              <a:ea typeface="Calibri"/>
              <a:cs typeface="Arial" panose="020B0604020202020204" pitchFamily="34" charset="0"/>
              <a:sym typeface="Calibri"/>
            </a:endParaRPr>
          </a:p>
          <a:p>
            <a:pPr marL="228600" algn="just">
              <a:buSzPct val="25000"/>
            </a:pPr>
            <a:endParaRPr lang="en" dirty="0">
              <a:latin typeface="Arial" panose="020B0604020202020204" pitchFamily="34" charset="0"/>
              <a:ea typeface="Calibri"/>
              <a:cs typeface="Arial" panose="020B0604020202020204" pitchFamily="34" charset="0"/>
              <a:sym typeface="Calibri"/>
            </a:endParaRPr>
          </a:p>
          <a:p>
            <a:pPr marL="228600" algn="just">
              <a:buSzPct val="25000"/>
            </a:pPr>
            <a:endParaRPr lang="en" dirty="0">
              <a:latin typeface="Arial" panose="020B0604020202020204" pitchFamily="34" charset="0"/>
              <a:ea typeface="Calibri"/>
              <a:cs typeface="Arial" panose="020B0604020202020204" pitchFamily="34" charset="0"/>
              <a:sym typeface="Calibri"/>
            </a:endParaRPr>
          </a:p>
          <a:p>
            <a:pPr marL="228600" algn="just">
              <a:buSzPct val="25000"/>
            </a:pPr>
            <a:endParaRPr lang="en" dirty="0">
              <a:latin typeface="Arial" panose="020B0604020202020204" pitchFamily="34" charset="0"/>
              <a:ea typeface="Calibri"/>
              <a:cs typeface="Arial" panose="020B0604020202020204" pitchFamily="34" charset="0"/>
              <a:sym typeface="Calibri"/>
            </a:endParaRPr>
          </a:p>
          <a:p>
            <a:pPr marL="228600" algn="just">
              <a:buSzPct val="25000"/>
            </a:pPr>
            <a:endParaRPr lang="en" dirty="0">
              <a:latin typeface="Arial" panose="020B0604020202020204" pitchFamily="34" charset="0"/>
              <a:ea typeface="Calibri"/>
              <a:cs typeface="Arial" panose="020B0604020202020204" pitchFamily="34" charset="0"/>
              <a:sym typeface="Calibri"/>
            </a:endParaRPr>
          </a:p>
          <a:p>
            <a:pPr marL="228600" algn="just">
              <a:buSzPct val="25000"/>
            </a:pPr>
            <a:endParaRPr lang="en" dirty="0">
              <a:latin typeface="Arial" panose="020B0604020202020204" pitchFamily="34" charset="0"/>
              <a:ea typeface="Calibri"/>
              <a:cs typeface="Arial" panose="020B0604020202020204" pitchFamily="34" charset="0"/>
              <a:sym typeface="Calibri"/>
            </a:endParaRPr>
          </a:p>
          <a:p>
            <a:pPr marL="228600" algn="just">
              <a:buSzPct val="25000"/>
            </a:pPr>
            <a:endParaRPr lang="en" dirty="0">
              <a:latin typeface="Arial" panose="020B0604020202020204" pitchFamily="34" charset="0"/>
              <a:ea typeface="Calibri"/>
              <a:cs typeface="Arial" panose="020B0604020202020204" pitchFamily="34" charset="0"/>
              <a:sym typeface="Calibri"/>
            </a:endParaRPr>
          </a:p>
          <a:p>
            <a:pPr marL="228600" algn="just">
              <a:buSzPct val="25000"/>
            </a:pPr>
            <a:endParaRPr lang="en" dirty="0">
              <a:latin typeface="Arial" panose="020B0604020202020204" pitchFamily="34" charset="0"/>
              <a:ea typeface="Calibri"/>
              <a:cs typeface="Arial" panose="020B0604020202020204" pitchFamily="34" charset="0"/>
              <a:sym typeface="Calibri"/>
            </a:endParaRPr>
          </a:p>
          <a:p>
            <a:pPr marL="228600" algn="just">
              <a:buSzPct val="25000"/>
            </a:pPr>
            <a:endParaRPr lang="en" dirty="0">
              <a:latin typeface="Arial" panose="020B0604020202020204" pitchFamily="34" charset="0"/>
              <a:ea typeface="Calibri"/>
              <a:cs typeface="Arial" panose="020B0604020202020204" pitchFamily="34" charset="0"/>
              <a:sym typeface="Calibri"/>
            </a:endParaRPr>
          </a:p>
          <a:p>
            <a:pPr marL="228600" algn="just">
              <a:buSzPct val="25000"/>
            </a:pPr>
            <a:r>
              <a:rPr lang="en" dirty="0">
                <a:latin typeface="Arial" panose="020B0604020202020204" pitchFamily="34" charset="0"/>
                <a:ea typeface="Calibri"/>
                <a:cs typeface="Arial" panose="020B0604020202020204" pitchFamily="34" charset="0"/>
                <a:sym typeface="Calibri"/>
              </a:rPr>
              <a:t>	</a:t>
            </a:r>
          </a:p>
          <a:p>
            <a:pPr marL="228600" lvl="0" algn="just">
              <a:buSzPct val="25000"/>
            </a:pPr>
            <a:endParaRPr lang="en" dirty="0">
              <a:latin typeface="Arial" panose="020B0604020202020204" pitchFamily="34" charset="0"/>
              <a:ea typeface="Calibri"/>
              <a:cs typeface="Arial" panose="020B0604020202020204" pitchFamily="34" charset="0"/>
              <a:sym typeface="Calibri"/>
            </a:endParaRPr>
          </a:p>
          <a:p>
            <a:pPr marL="228600" algn="just">
              <a:buSzPct val="25000"/>
            </a:pPr>
            <a:endParaRPr lang="en" dirty="0">
              <a:latin typeface="Arial" panose="020B0604020202020204" pitchFamily="34" charset="0"/>
              <a:ea typeface="Calibri"/>
              <a:cs typeface="Arial" panose="020B0604020202020204" pitchFamily="34" charset="0"/>
              <a:sym typeface="Calibri"/>
            </a:endParaRPr>
          </a:p>
          <a:p>
            <a:pPr marL="228600" marR="0" lvl="0" indent="0" algn="just" rtl="0">
              <a:spcBef>
                <a:spcPts val="0"/>
              </a:spcBef>
              <a:buSzPct val="25000"/>
              <a:buNone/>
            </a:pPr>
            <a:endParaRPr lang="en" b="1" dirty="0">
              <a:ea typeface="Calibri"/>
              <a:cs typeface="Calibri"/>
              <a:sym typeface="Calibri"/>
            </a:endParaRPr>
          </a:p>
        </p:txBody>
      </p:sp>
    </p:spTree>
    <p:extLst>
      <p:ext uri="{BB962C8B-B14F-4D97-AF65-F5344CB8AC3E}">
        <p14:creationId xmlns:p14="http://schemas.microsoft.com/office/powerpoint/2010/main" val="32281780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Sugar Activity Ice-breaker</a:t>
            </a:r>
          </a:p>
        </p:txBody>
      </p:sp>
      <p:sp>
        <p:nvSpPr>
          <p:cNvPr id="43" name="Shape 265"/>
          <p:cNvSpPr/>
          <p:nvPr/>
        </p:nvSpPr>
        <p:spPr>
          <a:xfrm>
            <a:off x="395536" y="1973541"/>
            <a:ext cx="8439102" cy="707886"/>
          </a:xfrm>
          <a:prstGeom prst="rect">
            <a:avLst/>
          </a:prstGeom>
          <a:noFill/>
          <a:ln>
            <a:noFill/>
          </a:ln>
        </p:spPr>
        <p:txBody>
          <a:bodyPr lIns="91425" tIns="45700" rIns="91425" bIns="45700" anchor="t" anchorCtr="0">
            <a:noAutofit/>
          </a:bodyPr>
          <a:lstStyle/>
          <a:p>
            <a:pPr marL="228600" marR="0" lvl="0" indent="0" algn="just" rtl="0">
              <a:spcBef>
                <a:spcPts val="0"/>
              </a:spcBef>
              <a:buSzPct val="25000"/>
              <a:buNone/>
            </a:pPr>
            <a:r>
              <a:rPr lang="en" dirty="0">
                <a:ea typeface="Calibri"/>
                <a:cs typeface="Calibri"/>
                <a:sym typeface="Calibri"/>
              </a:rPr>
              <a:t>We need to </a:t>
            </a:r>
            <a:r>
              <a:rPr lang="en" b="1" dirty="0">
                <a:ea typeface="Calibri"/>
                <a:cs typeface="Calibri"/>
                <a:sym typeface="Calibri"/>
              </a:rPr>
              <a:t>do more </a:t>
            </a:r>
            <a:r>
              <a:rPr lang="en" dirty="0">
                <a:ea typeface="Calibri"/>
                <a:cs typeface="Calibri"/>
                <a:sym typeface="Calibri"/>
              </a:rPr>
              <a:t>to </a:t>
            </a:r>
            <a:r>
              <a:rPr lang="en" b="1" dirty="0">
                <a:ea typeface="Calibri"/>
                <a:cs typeface="Calibri"/>
                <a:sym typeface="Calibri"/>
              </a:rPr>
              <a:t>raise awareness </a:t>
            </a:r>
            <a:r>
              <a:rPr lang="en" dirty="0">
                <a:ea typeface="Calibri"/>
                <a:cs typeface="Calibri"/>
                <a:sym typeface="Calibri"/>
              </a:rPr>
              <a:t>amongst </a:t>
            </a:r>
            <a:r>
              <a:rPr lang="en" b="1" dirty="0">
                <a:ea typeface="Calibri"/>
                <a:cs typeface="Calibri"/>
                <a:sym typeface="Calibri"/>
              </a:rPr>
              <a:t>school staff and pupils</a:t>
            </a:r>
            <a:r>
              <a:rPr lang="en" dirty="0">
                <a:ea typeface="Calibri"/>
                <a:cs typeface="Calibri"/>
                <a:sym typeface="Calibri"/>
              </a:rPr>
              <a:t>, as well as those in the </a:t>
            </a:r>
            <a:r>
              <a:rPr lang="en" b="1" dirty="0">
                <a:ea typeface="Calibri"/>
                <a:cs typeface="Calibri"/>
                <a:sym typeface="Calibri"/>
              </a:rPr>
              <a:t>wider community, including parents</a:t>
            </a:r>
          </a:p>
        </p:txBody>
      </p:sp>
      <p:sp>
        <p:nvSpPr>
          <p:cNvPr id="2" name="Rectangle 1"/>
          <p:cNvSpPr/>
          <p:nvPr/>
        </p:nvSpPr>
        <p:spPr>
          <a:xfrm>
            <a:off x="605037" y="4133761"/>
            <a:ext cx="4890887" cy="1200329"/>
          </a:xfrm>
          <a:prstGeom prst="rect">
            <a:avLst/>
          </a:prstGeom>
        </p:spPr>
        <p:txBody>
          <a:bodyPr wrap="square">
            <a:spAutoFit/>
          </a:bodyPr>
          <a:lstStyle/>
          <a:p>
            <a:pPr lvl="0" algn="just">
              <a:buSzPct val="25000"/>
            </a:pPr>
            <a:r>
              <a:rPr lang="en-GB" b="1" dirty="0">
                <a:latin typeface="Arial" panose="020B0604020202020204" pitchFamily="34" charset="0"/>
                <a:ea typeface="Calibri"/>
                <a:cs typeface="Arial" panose="020B0604020202020204" pitchFamily="34" charset="0"/>
                <a:sym typeface="Calibri"/>
              </a:rPr>
              <a:t>Group Exercise: </a:t>
            </a:r>
            <a:r>
              <a:rPr lang="en-GB" dirty="0">
                <a:latin typeface="Arial" panose="020B0604020202020204" pitchFamily="34" charset="0"/>
                <a:ea typeface="Calibri"/>
                <a:cs typeface="Arial" panose="020B0604020202020204" pitchFamily="34" charset="0"/>
                <a:sym typeface="Calibri"/>
              </a:rPr>
              <a:t>How many cubes of sugar are in these popular drinks</a:t>
            </a:r>
          </a:p>
          <a:p>
            <a:pPr lvl="0" algn="ctr"/>
            <a:endParaRPr lang="en-GB" dirty="0">
              <a:solidFill>
                <a:srgbClr val="C00000"/>
              </a:solidFill>
              <a:latin typeface="Calibri"/>
              <a:ea typeface="Calibri"/>
              <a:cs typeface="Calibri"/>
              <a:sym typeface="Calibri"/>
            </a:endParaRPr>
          </a:p>
          <a:p>
            <a:pPr lvl="0">
              <a:buSzPct val="25000"/>
            </a:pPr>
            <a:r>
              <a:rPr lang="en-GB" dirty="0">
                <a:solidFill>
                  <a:srgbClr val="1F497D"/>
                </a:solidFill>
                <a:latin typeface="Arial" panose="020B0604020202020204" pitchFamily="34" charset="0"/>
                <a:ea typeface="Calibri"/>
                <a:cs typeface="Arial" panose="020B0604020202020204" pitchFamily="34" charset="0"/>
                <a:sym typeface="Calibri"/>
              </a:rPr>
              <a:t>5 minutes</a:t>
            </a:r>
          </a:p>
        </p:txBody>
      </p:sp>
      <p:pic>
        <p:nvPicPr>
          <p:cNvPr id="45" name="Shape 268"/>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6000750" y="3873240"/>
            <a:ext cx="2905608" cy="1721370"/>
          </a:xfrm>
          <a:prstGeom prst="rect">
            <a:avLst/>
          </a:prstGeom>
          <a:noFill/>
          <a:ln>
            <a:noFill/>
          </a:ln>
        </p:spPr>
      </p:pic>
    </p:spTree>
    <p:extLst>
      <p:ext uri="{BB962C8B-B14F-4D97-AF65-F5344CB8AC3E}">
        <p14:creationId xmlns:p14="http://schemas.microsoft.com/office/powerpoint/2010/main" val="12069751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grpSp>
        <p:nvGrpSpPr>
          <p:cNvPr id="2" name="Group 1"/>
          <p:cNvGrpSpPr/>
          <p:nvPr/>
        </p:nvGrpSpPr>
        <p:grpSpPr>
          <a:xfrm>
            <a:off x="618323" y="1356329"/>
            <a:ext cx="7952803" cy="4514573"/>
            <a:chOff x="516725" y="1399871"/>
            <a:chExt cx="7952803" cy="4514573"/>
          </a:xfrm>
        </p:grpSpPr>
        <p:grpSp>
          <p:nvGrpSpPr>
            <p:cNvPr id="3" name="Group 2"/>
            <p:cNvGrpSpPr/>
            <p:nvPr/>
          </p:nvGrpSpPr>
          <p:grpSpPr>
            <a:xfrm>
              <a:off x="558002" y="3733118"/>
              <a:ext cx="7911526" cy="1876398"/>
              <a:chOff x="895070" y="3468464"/>
              <a:chExt cx="7911526" cy="1876398"/>
            </a:xfrm>
          </p:grpSpPr>
          <p:pic>
            <p:nvPicPr>
              <p:cNvPr id="18" name="Shape 276"/>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2704246" y="3468464"/>
                <a:ext cx="1257300" cy="1876398"/>
              </a:xfrm>
              <a:prstGeom prst="rect">
                <a:avLst/>
              </a:prstGeom>
              <a:noFill/>
              <a:ln>
                <a:noFill/>
              </a:ln>
            </p:spPr>
          </p:pic>
          <p:pic>
            <p:nvPicPr>
              <p:cNvPr id="20" name="Shape 276"/>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5842000" y="3493515"/>
                <a:ext cx="1028700" cy="1761750"/>
              </a:xfrm>
              <a:prstGeom prst="rect">
                <a:avLst/>
              </a:prstGeom>
              <a:noFill/>
              <a:ln>
                <a:noFill/>
              </a:ln>
            </p:spPr>
          </p:pic>
          <p:pic>
            <p:nvPicPr>
              <p:cNvPr id="23" name="Shape 275"/>
              <p:cNvPicPr preferRelativeResize="0"/>
              <p:nvPr/>
            </p:nvPicPr>
            <p:blipFill rotWithShape="1">
              <a:blip r:embed="rId5">
                <a:alphaModFix/>
                <a:extLst>
                  <a:ext uri="{28A0092B-C50C-407E-A947-70E740481C1C}">
                    <a14:useLocalDpi xmlns:a14="http://schemas.microsoft.com/office/drawing/2010/main" val="0"/>
                  </a:ext>
                </a:extLst>
              </a:blip>
              <a:srcRect/>
              <a:stretch/>
            </p:blipFill>
            <p:spPr>
              <a:xfrm>
                <a:off x="895070" y="3682555"/>
                <a:ext cx="1365250" cy="1647101"/>
              </a:xfrm>
              <a:prstGeom prst="rect">
                <a:avLst/>
              </a:prstGeom>
              <a:noFill/>
              <a:ln>
                <a:noFill/>
              </a:ln>
            </p:spPr>
          </p:pic>
          <p:pic>
            <p:nvPicPr>
              <p:cNvPr id="25" name="Shape 275"/>
              <p:cNvPicPr preferRelativeResize="0"/>
              <p:nvPr/>
            </p:nvPicPr>
            <p:blipFill rotWithShape="1">
              <a:blip r:embed="rId6">
                <a:alphaModFix/>
                <a:extLst>
                  <a:ext uri="{28A0092B-C50C-407E-A947-70E740481C1C}">
                    <a14:useLocalDpi xmlns:a14="http://schemas.microsoft.com/office/drawing/2010/main" val="0"/>
                  </a:ext>
                </a:extLst>
              </a:blip>
              <a:srcRect/>
              <a:stretch/>
            </p:blipFill>
            <p:spPr>
              <a:xfrm>
                <a:off x="4066748" y="3633564"/>
                <a:ext cx="1559352" cy="1647101"/>
              </a:xfrm>
              <a:prstGeom prst="rect">
                <a:avLst/>
              </a:prstGeom>
              <a:noFill/>
              <a:ln>
                <a:noFill/>
              </a:ln>
            </p:spPr>
          </p:pic>
          <p:pic>
            <p:nvPicPr>
              <p:cNvPr id="26" name="Shape 275"/>
              <p:cNvPicPr preferRelativeResize="0"/>
              <p:nvPr/>
            </p:nvPicPr>
            <p:blipFill rotWithShape="1">
              <a:blip r:embed="rId7">
                <a:alphaModFix/>
                <a:extLst>
                  <a:ext uri="{28A0092B-C50C-407E-A947-70E740481C1C}">
                    <a14:useLocalDpi xmlns:a14="http://schemas.microsoft.com/office/drawing/2010/main" val="0"/>
                  </a:ext>
                </a:extLst>
              </a:blip>
              <a:srcRect/>
              <a:stretch/>
            </p:blipFill>
            <p:spPr>
              <a:xfrm>
                <a:off x="7076648" y="3671315"/>
                <a:ext cx="1729948" cy="1647101"/>
              </a:xfrm>
              <a:prstGeom prst="rect">
                <a:avLst/>
              </a:prstGeom>
              <a:noFill/>
              <a:ln>
                <a:noFill/>
              </a:ln>
            </p:spPr>
          </p:pic>
        </p:grpSp>
        <p:grpSp>
          <p:nvGrpSpPr>
            <p:cNvPr id="6" name="Group 5"/>
            <p:cNvGrpSpPr/>
            <p:nvPr/>
          </p:nvGrpSpPr>
          <p:grpSpPr>
            <a:xfrm>
              <a:off x="516725" y="1399871"/>
              <a:ext cx="7588530" cy="1918027"/>
              <a:chOff x="831570" y="1092890"/>
              <a:chExt cx="7588530" cy="1918027"/>
            </a:xfrm>
          </p:grpSpPr>
          <p:pic>
            <p:nvPicPr>
              <p:cNvPr id="17" name="Shape 276"/>
              <p:cNvPicPr preferRelativeResize="0"/>
              <p:nvPr/>
            </p:nvPicPr>
            <p:blipFill rotWithShape="1">
              <a:blip r:embed="rId8">
                <a:alphaModFix/>
                <a:extLst>
                  <a:ext uri="{28A0092B-C50C-407E-A947-70E740481C1C}">
                    <a14:useLocalDpi xmlns:a14="http://schemas.microsoft.com/office/drawing/2010/main" val="0"/>
                  </a:ext>
                </a:extLst>
              </a:blip>
              <a:srcRect/>
              <a:stretch/>
            </p:blipFill>
            <p:spPr>
              <a:xfrm>
                <a:off x="5519524" y="1134519"/>
                <a:ext cx="1118454" cy="1876398"/>
              </a:xfrm>
              <a:prstGeom prst="rect">
                <a:avLst/>
              </a:prstGeom>
              <a:noFill/>
              <a:ln>
                <a:noFill/>
              </a:ln>
            </p:spPr>
          </p:pic>
          <p:pic>
            <p:nvPicPr>
              <p:cNvPr id="19" name="Shape 276"/>
              <p:cNvPicPr preferRelativeResize="0"/>
              <p:nvPr/>
            </p:nvPicPr>
            <p:blipFill rotWithShape="1">
              <a:blip r:embed="rId9">
                <a:alphaModFix/>
                <a:extLst>
                  <a:ext uri="{28A0092B-C50C-407E-A947-70E740481C1C}">
                    <a14:useLocalDpi xmlns:a14="http://schemas.microsoft.com/office/drawing/2010/main" val="0"/>
                  </a:ext>
                </a:extLst>
              </a:blip>
              <a:srcRect/>
              <a:stretch/>
            </p:blipFill>
            <p:spPr>
              <a:xfrm>
                <a:off x="7076648" y="1092890"/>
                <a:ext cx="1343452" cy="1876398"/>
              </a:xfrm>
              <a:prstGeom prst="rect">
                <a:avLst/>
              </a:prstGeom>
              <a:noFill/>
              <a:ln>
                <a:noFill/>
              </a:ln>
            </p:spPr>
          </p:pic>
          <p:pic>
            <p:nvPicPr>
              <p:cNvPr id="21" name="Shape 276"/>
              <p:cNvPicPr preferRelativeResize="0"/>
              <p:nvPr/>
            </p:nvPicPr>
            <p:blipFill rotWithShape="1">
              <a:blip r:embed="rId10">
                <a:alphaModFix/>
                <a:extLst>
                  <a:ext uri="{28A0092B-C50C-407E-A947-70E740481C1C}">
                    <a14:useLocalDpi xmlns:a14="http://schemas.microsoft.com/office/drawing/2010/main" val="0"/>
                  </a:ext>
                </a:extLst>
              </a:blip>
              <a:srcRect/>
              <a:stretch/>
            </p:blipFill>
            <p:spPr>
              <a:xfrm>
                <a:off x="831570" y="1107985"/>
                <a:ext cx="1492250" cy="1876398"/>
              </a:xfrm>
              <a:prstGeom prst="rect">
                <a:avLst/>
              </a:prstGeom>
              <a:noFill/>
              <a:ln>
                <a:noFill/>
              </a:ln>
            </p:spPr>
          </p:pic>
          <p:pic>
            <p:nvPicPr>
              <p:cNvPr id="24" name="Shape 275"/>
              <p:cNvPicPr preferRelativeResize="0"/>
              <p:nvPr/>
            </p:nvPicPr>
            <p:blipFill rotWithShape="1">
              <a:blip r:embed="rId11">
                <a:alphaModFix/>
                <a:extLst>
                  <a:ext uri="{28A0092B-C50C-407E-A947-70E740481C1C}">
                    <a14:useLocalDpi xmlns:a14="http://schemas.microsoft.com/office/drawing/2010/main" val="0"/>
                  </a:ext>
                </a:extLst>
              </a:blip>
              <a:srcRect/>
              <a:stretch/>
            </p:blipFill>
            <p:spPr>
              <a:xfrm>
                <a:off x="2643494" y="1248033"/>
                <a:ext cx="1219200" cy="1647101"/>
              </a:xfrm>
              <a:prstGeom prst="rect">
                <a:avLst/>
              </a:prstGeom>
              <a:noFill/>
              <a:ln>
                <a:noFill/>
              </a:ln>
            </p:spPr>
          </p:pic>
          <p:pic>
            <p:nvPicPr>
              <p:cNvPr id="27" name="Shape 275"/>
              <p:cNvPicPr preferRelativeResize="0"/>
              <p:nvPr/>
            </p:nvPicPr>
            <p:blipFill rotWithShape="1">
              <a:blip r:embed="rId12">
                <a:alphaModFix/>
                <a:extLst>
                  <a:ext uri="{28A0092B-C50C-407E-A947-70E740481C1C}">
                    <a14:useLocalDpi xmlns:a14="http://schemas.microsoft.com/office/drawing/2010/main" val="0"/>
                  </a:ext>
                </a:extLst>
              </a:blip>
              <a:srcRect/>
              <a:stretch/>
            </p:blipFill>
            <p:spPr>
              <a:xfrm>
                <a:off x="3961546" y="1362682"/>
                <a:ext cx="1270854" cy="1647101"/>
              </a:xfrm>
              <a:prstGeom prst="rect">
                <a:avLst/>
              </a:prstGeom>
              <a:noFill/>
              <a:ln>
                <a:noFill/>
              </a:ln>
            </p:spPr>
          </p:pic>
        </p:grpSp>
        <p:sp>
          <p:nvSpPr>
            <p:cNvPr id="5" name="TextBox 4"/>
            <p:cNvSpPr txBox="1"/>
            <p:nvPr/>
          </p:nvSpPr>
          <p:spPr>
            <a:xfrm>
              <a:off x="916441" y="3317898"/>
              <a:ext cx="7004240" cy="307777"/>
            </a:xfrm>
            <a:prstGeom prst="rect">
              <a:avLst/>
            </a:prstGeom>
            <a:noFill/>
          </p:spPr>
          <p:txBody>
            <a:bodyPr wrap="square" rtlCol="0">
              <a:spAutoFit/>
            </a:bodyPr>
            <a:lstStyle/>
            <a:p>
              <a:r>
                <a:rPr lang="en-GB" sz="1400" b="1" dirty="0" smtClean="0"/>
                <a:t>500ml                      500ml                     150ml                    288ml                        400ml</a:t>
              </a:r>
              <a:endParaRPr lang="en-GB" b="1" dirty="0"/>
            </a:p>
          </p:txBody>
        </p:sp>
        <p:sp>
          <p:nvSpPr>
            <p:cNvPr id="28" name="TextBox 27"/>
            <p:cNvSpPr txBox="1"/>
            <p:nvPr/>
          </p:nvSpPr>
          <p:spPr>
            <a:xfrm>
              <a:off x="904084" y="5606667"/>
              <a:ext cx="7004240" cy="307777"/>
            </a:xfrm>
            <a:prstGeom prst="rect">
              <a:avLst/>
            </a:prstGeom>
            <a:noFill/>
          </p:spPr>
          <p:txBody>
            <a:bodyPr wrap="square" rtlCol="0">
              <a:spAutoFit/>
            </a:bodyPr>
            <a:lstStyle/>
            <a:p>
              <a:r>
                <a:rPr lang="en-GB" sz="1400" b="1" dirty="0" smtClean="0"/>
                <a:t>250ml		       288ml		         200ml		   380ml		       150ml</a:t>
              </a:r>
              <a:endParaRPr lang="en-GB" sz="1400" b="1" dirty="0"/>
            </a:p>
          </p:txBody>
        </p:sp>
      </p:grpSp>
    </p:spTree>
    <p:extLst>
      <p:ext uri="{BB962C8B-B14F-4D97-AF65-F5344CB8AC3E}">
        <p14:creationId xmlns:p14="http://schemas.microsoft.com/office/powerpoint/2010/main" val="1530889375"/>
      </p:ext>
    </p:extLst>
  </p:cSld>
  <p:clrMapOvr>
    <a:masterClrMapping/>
  </p:clrMapOvr>
  <p:transition spd="slow">
    <p:cu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grpSp>
        <p:nvGrpSpPr>
          <p:cNvPr id="18" name="Group 17"/>
          <p:cNvGrpSpPr/>
          <p:nvPr/>
        </p:nvGrpSpPr>
        <p:grpSpPr>
          <a:xfrm>
            <a:off x="679179" y="1037898"/>
            <a:ext cx="1544128" cy="2438260"/>
            <a:chOff x="805132" y="1093639"/>
            <a:chExt cx="1544128" cy="2438260"/>
          </a:xfrm>
        </p:grpSpPr>
        <p:pic>
          <p:nvPicPr>
            <p:cNvPr id="21" name="Shape 275"/>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824646" y="1093639"/>
              <a:ext cx="1472867" cy="1647101"/>
            </a:xfrm>
            <a:prstGeom prst="rect">
              <a:avLst/>
            </a:prstGeom>
            <a:noFill/>
            <a:ln>
              <a:noFill/>
            </a:ln>
          </p:spPr>
        </p:pic>
        <p:sp>
          <p:nvSpPr>
            <p:cNvPr id="20" name="Shape 278"/>
            <p:cNvSpPr txBox="1"/>
            <p:nvPr/>
          </p:nvSpPr>
          <p:spPr>
            <a:xfrm>
              <a:off x="805132" y="2766432"/>
              <a:ext cx="1544128" cy="765467"/>
            </a:xfrm>
            <a:prstGeom prst="rect">
              <a:avLst/>
            </a:prstGeom>
            <a:noFill/>
            <a:ln>
              <a:noFill/>
            </a:ln>
          </p:spPr>
          <p:txBody>
            <a:bodyPr lIns="91425" tIns="91425" rIns="91425" bIns="91425" anchor="ctr" anchorCtr="0">
              <a:noAutofit/>
            </a:bodyPr>
            <a:lstStyle/>
            <a:p>
              <a:pPr lvl="0" algn="ctr" rtl="0">
                <a:spcBef>
                  <a:spcPts val="0"/>
                </a:spcBef>
                <a:buNone/>
              </a:pPr>
              <a:r>
                <a:rPr lang="en" sz="1400" b="1" dirty="0">
                  <a:latin typeface="Arial" panose="020B0604020202020204" pitchFamily="34" charset="0"/>
                  <a:ea typeface="Calibri"/>
                  <a:cs typeface="Arial" panose="020B0604020202020204" pitchFamily="34" charset="0"/>
                  <a:sym typeface="Calibri"/>
                </a:rPr>
                <a:t>0 cubes</a:t>
              </a:r>
            </a:p>
          </p:txBody>
        </p:sp>
      </p:grpSp>
      <p:grpSp>
        <p:nvGrpSpPr>
          <p:cNvPr id="35" name="Group 34"/>
          <p:cNvGrpSpPr/>
          <p:nvPr/>
        </p:nvGrpSpPr>
        <p:grpSpPr>
          <a:xfrm>
            <a:off x="2172507" y="1037898"/>
            <a:ext cx="1711463" cy="2438260"/>
            <a:chOff x="2652112" y="1893934"/>
            <a:chExt cx="1588735" cy="2307766"/>
          </a:xfrm>
        </p:grpSpPr>
        <p:pic>
          <p:nvPicPr>
            <p:cNvPr id="37" name="Shape 275"/>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2652112" y="1893934"/>
              <a:ext cx="1588735" cy="1558949"/>
            </a:xfrm>
            <a:prstGeom prst="rect">
              <a:avLst/>
            </a:prstGeom>
            <a:noFill/>
            <a:ln>
              <a:noFill/>
            </a:ln>
          </p:spPr>
        </p:pic>
        <p:sp>
          <p:nvSpPr>
            <p:cNvPr id="46" name="Shape 278"/>
            <p:cNvSpPr txBox="1"/>
            <p:nvPr/>
          </p:nvSpPr>
          <p:spPr>
            <a:xfrm>
              <a:off x="2668824" y="3477200"/>
              <a:ext cx="1433400" cy="724500"/>
            </a:xfrm>
            <a:prstGeom prst="rect">
              <a:avLst/>
            </a:prstGeom>
            <a:noFill/>
            <a:ln>
              <a:noFill/>
            </a:ln>
          </p:spPr>
          <p:txBody>
            <a:bodyPr lIns="91425" tIns="91425" rIns="91425" bIns="91425" anchor="ctr" anchorCtr="0">
              <a:noAutofit/>
            </a:bodyPr>
            <a:lstStyle/>
            <a:p>
              <a:pPr lvl="0" algn="ctr" rtl="0">
                <a:spcBef>
                  <a:spcPts val="0"/>
                </a:spcBef>
                <a:buNone/>
              </a:pPr>
              <a:r>
                <a:rPr lang="en" sz="1400" b="1" dirty="0">
                  <a:latin typeface="Arial" panose="020B0604020202020204" pitchFamily="34" charset="0"/>
                  <a:ea typeface="Calibri"/>
                  <a:cs typeface="Arial" panose="020B0604020202020204" pitchFamily="34" charset="0"/>
                  <a:sym typeface="Calibri"/>
                </a:rPr>
                <a:t>&lt; 4 cubes</a:t>
              </a:r>
            </a:p>
            <a:p>
              <a:pPr lvl="0" algn="ctr">
                <a:spcBef>
                  <a:spcPts val="0"/>
                </a:spcBef>
                <a:buNone/>
              </a:pPr>
              <a:r>
                <a:rPr lang="en" sz="1400" b="1" dirty="0">
                  <a:latin typeface="Arial" panose="020B0604020202020204" pitchFamily="34" charset="0"/>
                  <a:ea typeface="Calibri"/>
                  <a:cs typeface="Arial" panose="020B0604020202020204" pitchFamily="34" charset="0"/>
                  <a:sym typeface="Calibri"/>
                </a:rPr>
                <a:t>(15g in 150ml)</a:t>
              </a:r>
            </a:p>
          </p:txBody>
        </p:sp>
      </p:grpSp>
      <p:grpSp>
        <p:nvGrpSpPr>
          <p:cNvPr id="52" name="Group 51"/>
          <p:cNvGrpSpPr/>
          <p:nvPr/>
        </p:nvGrpSpPr>
        <p:grpSpPr>
          <a:xfrm>
            <a:off x="3777088" y="1037898"/>
            <a:ext cx="1544128" cy="2412568"/>
            <a:chOff x="4140970" y="1918250"/>
            <a:chExt cx="1433400" cy="2283450"/>
          </a:xfrm>
        </p:grpSpPr>
        <p:pic>
          <p:nvPicPr>
            <p:cNvPr id="54" name="Shape 275"/>
            <p:cNvPicPr preferRelativeResize="0"/>
            <p:nvPr/>
          </p:nvPicPr>
          <p:blipFill rotWithShape="1">
            <a:blip r:embed="rId5">
              <a:alphaModFix/>
              <a:extLst>
                <a:ext uri="{28A0092B-C50C-407E-A947-70E740481C1C}">
                  <a14:useLocalDpi xmlns:a14="http://schemas.microsoft.com/office/drawing/2010/main" val="0"/>
                </a:ext>
              </a:extLst>
            </a:blip>
            <a:srcRect/>
            <a:stretch/>
          </p:blipFill>
          <p:spPr>
            <a:xfrm>
              <a:off x="4240847" y="1918250"/>
              <a:ext cx="1333523" cy="1558950"/>
            </a:xfrm>
            <a:prstGeom prst="rect">
              <a:avLst/>
            </a:prstGeom>
            <a:noFill/>
            <a:ln>
              <a:noFill/>
            </a:ln>
          </p:spPr>
        </p:pic>
        <p:sp>
          <p:nvSpPr>
            <p:cNvPr id="64" name="Shape 279"/>
            <p:cNvSpPr txBox="1"/>
            <p:nvPr/>
          </p:nvSpPr>
          <p:spPr>
            <a:xfrm>
              <a:off x="4140970" y="3477200"/>
              <a:ext cx="1433400" cy="724500"/>
            </a:xfrm>
            <a:prstGeom prst="rect">
              <a:avLst/>
            </a:prstGeom>
            <a:noFill/>
            <a:ln>
              <a:noFill/>
            </a:ln>
          </p:spPr>
          <p:txBody>
            <a:bodyPr lIns="91425" tIns="91425" rIns="91425" bIns="91425" anchor="ctr" anchorCtr="0">
              <a:noAutofit/>
            </a:bodyPr>
            <a:lstStyle/>
            <a:p>
              <a:pPr lvl="0" algn="ctr" rtl="0">
                <a:spcBef>
                  <a:spcPts val="0"/>
                </a:spcBef>
                <a:buNone/>
              </a:pPr>
              <a:r>
                <a:rPr lang="en" sz="1400" b="1" dirty="0">
                  <a:latin typeface="Arial" panose="020B0604020202020204" pitchFamily="34" charset="0"/>
                  <a:ea typeface="Calibri"/>
                  <a:cs typeface="Arial" panose="020B0604020202020204" pitchFamily="34" charset="0"/>
                  <a:sym typeface="Calibri"/>
                </a:rPr>
                <a:t>5 cubes</a:t>
              </a:r>
            </a:p>
            <a:p>
              <a:pPr lvl="0" algn="ctr" rtl="0">
                <a:spcBef>
                  <a:spcPts val="0"/>
                </a:spcBef>
                <a:buNone/>
              </a:pPr>
              <a:r>
                <a:rPr lang="en" sz="1400" b="1" dirty="0">
                  <a:latin typeface="Arial" panose="020B0604020202020204" pitchFamily="34" charset="0"/>
                  <a:ea typeface="Calibri"/>
                  <a:cs typeface="Arial" panose="020B0604020202020204" pitchFamily="34" charset="0"/>
                  <a:sym typeface="Calibri"/>
                </a:rPr>
                <a:t>(20g in 200ml)</a:t>
              </a:r>
            </a:p>
          </p:txBody>
        </p:sp>
      </p:grpSp>
      <p:grpSp>
        <p:nvGrpSpPr>
          <p:cNvPr id="68" name="Group 67"/>
          <p:cNvGrpSpPr/>
          <p:nvPr/>
        </p:nvGrpSpPr>
        <p:grpSpPr>
          <a:xfrm>
            <a:off x="5259700" y="1037898"/>
            <a:ext cx="1602428" cy="2403044"/>
            <a:chOff x="5422064" y="1918250"/>
            <a:chExt cx="1487519" cy="2274435"/>
          </a:xfrm>
        </p:grpSpPr>
        <p:pic>
          <p:nvPicPr>
            <p:cNvPr id="70" name="Shape 275"/>
            <p:cNvPicPr preferRelativeResize="0"/>
            <p:nvPr/>
          </p:nvPicPr>
          <p:blipFill rotWithShape="1">
            <a:blip r:embed="rId6">
              <a:alphaModFix/>
              <a:extLst>
                <a:ext uri="{28A0092B-C50C-407E-A947-70E740481C1C}">
                  <a14:useLocalDpi xmlns:a14="http://schemas.microsoft.com/office/drawing/2010/main" val="0"/>
                </a:ext>
              </a:extLst>
            </a:blip>
            <a:srcRect/>
            <a:stretch/>
          </p:blipFill>
          <p:spPr>
            <a:xfrm>
              <a:off x="5476182" y="1918250"/>
              <a:ext cx="1433401" cy="1558950"/>
            </a:xfrm>
            <a:prstGeom prst="rect">
              <a:avLst/>
            </a:prstGeom>
            <a:noFill/>
            <a:ln>
              <a:noFill/>
            </a:ln>
          </p:spPr>
        </p:pic>
        <p:sp>
          <p:nvSpPr>
            <p:cNvPr id="81" name="Shape 280"/>
            <p:cNvSpPr txBox="1"/>
            <p:nvPr/>
          </p:nvSpPr>
          <p:spPr>
            <a:xfrm>
              <a:off x="5422064" y="3468185"/>
              <a:ext cx="1433400" cy="724500"/>
            </a:xfrm>
            <a:prstGeom prst="rect">
              <a:avLst/>
            </a:prstGeom>
            <a:noFill/>
            <a:ln>
              <a:noFill/>
            </a:ln>
          </p:spPr>
          <p:txBody>
            <a:bodyPr lIns="91425" tIns="91425" rIns="91425" bIns="91425" anchor="ctr" anchorCtr="0">
              <a:noAutofit/>
            </a:bodyPr>
            <a:lstStyle/>
            <a:p>
              <a:pPr lvl="0" algn="ctr" rtl="0">
                <a:spcBef>
                  <a:spcPts val="0"/>
                </a:spcBef>
                <a:buNone/>
              </a:pPr>
              <a:r>
                <a:rPr lang="en" sz="1400" b="1" dirty="0">
                  <a:latin typeface="Arial" panose="020B0604020202020204" pitchFamily="34" charset="0"/>
                  <a:ea typeface="Calibri"/>
                  <a:cs typeface="Arial" panose="020B0604020202020204" pitchFamily="34" charset="0"/>
                  <a:sym typeface="Calibri"/>
                </a:rPr>
                <a:t>&gt; 6 cubes</a:t>
              </a:r>
            </a:p>
            <a:p>
              <a:pPr lvl="0" algn="ctr" rtl="0">
                <a:spcBef>
                  <a:spcPts val="0"/>
                </a:spcBef>
                <a:buNone/>
              </a:pPr>
              <a:r>
                <a:rPr lang="en" sz="1400" b="1" dirty="0">
                  <a:latin typeface="Arial" panose="020B0604020202020204" pitchFamily="34" charset="0"/>
                  <a:ea typeface="Calibri"/>
                  <a:cs typeface="Arial" panose="020B0604020202020204" pitchFamily="34" charset="0"/>
                  <a:sym typeface="Calibri"/>
                </a:rPr>
                <a:t>(24.8g in 500ml)</a:t>
              </a:r>
            </a:p>
          </p:txBody>
        </p:sp>
      </p:grpSp>
      <p:grpSp>
        <p:nvGrpSpPr>
          <p:cNvPr id="85" name="Group 84"/>
          <p:cNvGrpSpPr/>
          <p:nvPr/>
        </p:nvGrpSpPr>
        <p:grpSpPr>
          <a:xfrm>
            <a:off x="6757128" y="1040667"/>
            <a:ext cx="1544128" cy="2403043"/>
            <a:chOff x="6862734" y="1918250"/>
            <a:chExt cx="1433400" cy="2274435"/>
          </a:xfrm>
        </p:grpSpPr>
        <p:pic>
          <p:nvPicPr>
            <p:cNvPr id="87" name="Shape 275"/>
            <p:cNvPicPr preferRelativeResize="0"/>
            <p:nvPr/>
          </p:nvPicPr>
          <p:blipFill rotWithShape="1">
            <a:blip r:embed="rId7">
              <a:alphaModFix/>
              <a:extLst>
                <a:ext uri="{28A0092B-C50C-407E-A947-70E740481C1C}">
                  <a14:useLocalDpi xmlns:a14="http://schemas.microsoft.com/office/drawing/2010/main" val="0"/>
                </a:ext>
              </a:extLst>
            </a:blip>
            <a:srcRect/>
            <a:stretch/>
          </p:blipFill>
          <p:spPr>
            <a:xfrm>
              <a:off x="6956462" y="1918250"/>
              <a:ext cx="1307483" cy="1558950"/>
            </a:xfrm>
            <a:prstGeom prst="rect">
              <a:avLst/>
            </a:prstGeom>
            <a:noFill/>
            <a:ln>
              <a:noFill/>
            </a:ln>
          </p:spPr>
        </p:pic>
        <p:sp>
          <p:nvSpPr>
            <p:cNvPr id="99" name="Shape 281"/>
            <p:cNvSpPr txBox="1"/>
            <p:nvPr/>
          </p:nvSpPr>
          <p:spPr>
            <a:xfrm>
              <a:off x="6862734" y="3468185"/>
              <a:ext cx="1433400" cy="724500"/>
            </a:xfrm>
            <a:prstGeom prst="rect">
              <a:avLst/>
            </a:prstGeom>
            <a:noFill/>
            <a:ln>
              <a:noFill/>
            </a:ln>
          </p:spPr>
          <p:txBody>
            <a:bodyPr lIns="91425" tIns="91425" rIns="91425" bIns="91425" anchor="ctr" anchorCtr="0">
              <a:noAutofit/>
            </a:bodyPr>
            <a:lstStyle/>
            <a:p>
              <a:pPr lvl="0" algn="ctr" rtl="0">
                <a:spcBef>
                  <a:spcPts val="0"/>
                </a:spcBef>
                <a:buNone/>
              </a:pPr>
              <a:r>
                <a:rPr lang="en" sz="1400" b="1" dirty="0">
                  <a:latin typeface="Arial" panose="020B0604020202020204" pitchFamily="34" charset="0"/>
                  <a:ea typeface="Calibri"/>
                  <a:cs typeface="Arial" panose="020B0604020202020204" pitchFamily="34" charset="0"/>
                  <a:sym typeface="Calibri"/>
                </a:rPr>
                <a:t>&gt; 6.5 cubes</a:t>
              </a:r>
            </a:p>
            <a:p>
              <a:pPr lvl="0" algn="ctr" rtl="0">
                <a:spcBef>
                  <a:spcPts val="0"/>
                </a:spcBef>
                <a:buNone/>
              </a:pPr>
              <a:r>
                <a:rPr lang="en" sz="1400" b="1" dirty="0">
                  <a:latin typeface="Arial" panose="020B0604020202020204" pitchFamily="34" charset="0"/>
                  <a:ea typeface="Calibri"/>
                  <a:cs typeface="Arial" panose="020B0604020202020204" pitchFamily="34" charset="0"/>
                  <a:sym typeface="Calibri"/>
                </a:rPr>
                <a:t>(26.5g in 250ml</a:t>
              </a:r>
              <a:r>
                <a:rPr lang="en" sz="1200" b="1" dirty="0">
                  <a:latin typeface="Calibri"/>
                  <a:ea typeface="Calibri"/>
                  <a:cs typeface="Calibri"/>
                  <a:sym typeface="Calibri"/>
                </a:rPr>
                <a:t>)</a:t>
              </a:r>
            </a:p>
          </p:txBody>
        </p:sp>
      </p:grpSp>
      <p:grpSp>
        <p:nvGrpSpPr>
          <p:cNvPr id="101" name="Group 100"/>
          <p:cNvGrpSpPr/>
          <p:nvPr/>
        </p:nvGrpSpPr>
        <p:grpSpPr>
          <a:xfrm>
            <a:off x="720660" y="3666655"/>
            <a:ext cx="1555509" cy="2561356"/>
            <a:chOff x="1225738" y="4276425"/>
            <a:chExt cx="1443965" cy="2424275"/>
          </a:xfrm>
        </p:grpSpPr>
        <p:pic>
          <p:nvPicPr>
            <p:cNvPr id="104" name="Shape 276"/>
            <p:cNvPicPr preferRelativeResize="0"/>
            <p:nvPr/>
          </p:nvPicPr>
          <p:blipFill rotWithShape="1">
            <a:blip r:embed="rId8">
              <a:alphaModFix/>
              <a:extLst>
                <a:ext uri="{28A0092B-C50C-407E-A947-70E740481C1C}">
                  <a14:useLocalDpi xmlns:a14="http://schemas.microsoft.com/office/drawing/2010/main" val="0"/>
                </a:ext>
              </a:extLst>
            </a:blip>
            <a:srcRect/>
            <a:stretch/>
          </p:blipFill>
          <p:spPr>
            <a:xfrm>
              <a:off x="1225738" y="4276425"/>
              <a:ext cx="1386293" cy="1775975"/>
            </a:xfrm>
            <a:prstGeom prst="rect">
              <a:avLst/>
            </a:prstGeom>
            <a:noFill/>
            <a:ln>
              <a:noFill/>
            </a:ln>
          </p:spPr>
        </p:pic>
        <p:sp>
          <p:nvSpPr>
            <p:cNvPr id="107" name="Shape 283"/>
            <p:cNvSpPr txBox="1"/>
            <p:nvPr/>
          </p:nvSpPr>
          <p:spPr>
            <a:xfrm>
              <a:off x="1236303" y="5976200"/>
              <a:ext cx="1433400" cy="724500"/>
            </a:xfrm>
            <a:prstGeom prst="rect">
              <a:avLst/>
            </a:prstGeom>
            <a:noFill/>
            <a:ln>
              <a:noFill/>
            </a:ln>
          </p:spPr>
          <p:txBody>
            <a:bodyPr lIns="91425" tIns="91425" rIns="91425" bIns="91425" anchor="ctr" anchorCtr="0">
              <a:noAutofit/>
            </a:bodyPr>
            <a:lstStyle/>
            <a:p>
              <a:pPr lvl="0" algn="ctr" rtl="0">
                <a:spcBef>
                  <a:spcPts val="0"/>
                </a:spcBef>
                <a:buNone/>
              </a:pPr>
              <a:r>
                <a:rPr lang="en" sz="1400" b="1" dirty="0">
                  <a:ea typeface="Calibri"/>
                  <a:cs typeface="Calibri"/>
                  <a:sym typeface="Calibri"/>
                </a:rPr>
                <a:t>&gt; 7 cubes</a:t>
              </a:r>
            </a:p>
            <a:p>
              <a:pPr lvl="0" algn="ctr" rtl="0">
                <a:spcBef>
                  <a:spcPts val="0"/>
                </a:spcBef>
                <a:buNone/>
              </a:pPr>
              <a:r>
                <a:rPr lang="en" sz="1400" b="1" dirty="0">
                  <a:ea typeface="Calibri"/>
                  <a:cs typeface="Calibri"/>
                  <a:sym typeface="Calibri"/>
                </a:rPr>
                <a:t>(29g  in 288ml</a:t>
              </a:r>
              <a:r>
                <a:rPr lang="en" sz="1200" b="1" dirty="0">
                  <a:latin typeface="Calibri"/>
                  <a:ea typeface="Calibri"/>
                  <a:cs typeface="Calibri"/>
                  <a:sym typeface="Calibri"/>
                </a:rPr>
                <a:t>)</a:t>
              </a:r>
            </a:p>
          </p:txBody>
        </p:sp>
      </p:grpSp>
      <p:grpSp>
        <p:nvGrpSpPr>
          <p:cNvPr id="118" name="Group 117"/>
          <p:cNvGrpSpPr/>
          <p:nvPr/>
        </p:nvGrpSpPr>
        <p:grpSpPr>
          <a:xfrm>
            <a:off x="2147981" y="3666654"/>
            <a:ext cx="1711465" cy="2561357"/>
            <a:chOff x="2652111" y="4276425"/>
            <a:chExt cx="1588737" cy="2424276"/>
          </a:xfrm>
        </p:grpSpPr>
        <p:pic>
          <p:nvPicPr>
            <p:cNvPr id="121" name="Shape 276"/>
            <p:cNvPicPr preferRelativeResize="0"/>
            <p:nvPr/>
          </p:nvPicPr>
          <p:blipFill rotWithShape="1">
            <a:blip r:embed="rId9">
              <a:alphaModFix/>
              <a:extLst>
                <a:ext uri="{28A0092B-C50C-407E-A947-70E740481C1C}">
                  <a14:useLocalDpi xmlns:a14="http://schemas.microsoft.com/office/drawing/2010/main" val="0"/>
                </a:ext>
              </a:extLst>
            </a:blip>
            <a:srcRect/>
            <a:stretch/>
          </p:blipFill>
          <p:spPr>
            <a:xfrm>
              <a:off x="2716860" y="4276425"/>
              <a:ext cx="1523988" cy="1775975"/>
            </a:xfrm>
            <a:prstGeom prst="rect">
              <a:avLst/>
            </a:prstGeom>
            <a:noFill/>
            <a:ln>
              <a:noFill/>
            </a:ln>
          </p:spPr>
        </p:pic>
        <p:sp>
          <p:nvSpPr>
            <p:cNvPr id="125" name="Shape 284"/>
            <p:cNvSpPr txBox="1"/>
            <p:nvPr/>
          </p:nvSpPr>
          <p:spPr>
            <a:xfrm>
              <a:off x="2652111" y="5976201"/>
              <a:ext cx="1588735" cy="724500"/>
            </a:xfrm>
            <a:prstGeom prst="rect">
              <a:avLst/>
            </a:prstGeom>
            <a:noFill/>
            <a:ln>
              <a:noFill/>
            </a:ln>
          </p:spPr>
          <p:txBody>
            <a:bodyPr lIns="91425" tIns="91425" rIns="91425" bIns="91425" anchor="ctr" anchorCtr="0">
              <a:noAutofit/>
            </a:bodyPr>
            <a:lstStyle/>
            <a:p>
              <a:pPr lvl="0" algn="ctr" rtl="0">
                <a:spcBef>
                  <a:spcPts val="0"/>
                </a:spcBef>
                <a:buNone/>
              </a:pPr>
              <a:r>
                <a:rPr lang="en" sz="1400" b="1" dirty="0">
                  <a:ea typeface="Calibri"/>
                  <a:cs typeface="Calibri"/>
                  <a:sym typeface="Calibri"/>
                </a:rPr>
                <a:t>&gt; 9 cubes</a:t>
              </a:r>
            </a:p>
            <a:p>
              <a:pPr lvl="0" algn="ctr" rtl="0">
                <a:spcBef>
                  <a:spcPts val="0"/>
                </a:spcBef>
                <a:buNone/>
              </a:pPr>
              <a:r>
                <a:rPr lang="en" sz="1400" b="1" dirty="0">
                  <a:ea typeface="Calibri"/>
                  <a:cs typeface="Calibri"/>
                  <a:sym typeface="Calibri"/>
                </a:rPr>
                <a:t>(37.8g  in 288ml)</a:t>
              </a:r>
            </a:p>
          </p:txBody>
        </p:sp>
      </p:grpSp>
      <p:grpSp>
        <p:nvGrpSpPr>
          <p:cNvPr id="142" name="Group 141"/>
          <p:cNvGrpSpPr/>
          <p:nvPr/>
        </p:nvGrpSpPr>
        <p:grpSpPr>
          <a:xfrm>
            <a:off x="3846155" y="3672843"/>
            <a:ext cx="1647753" cy="2561356"/>
            <a:chOff x="4264672" y="4276425"/>
            <a:chExt cx="1529594" cy="2424275"/>
          </a:xfrm>
        </p:grpSpPr>
        <p:pic>
          <p:nvPicPr>
            <p:cNvPr id="145" name="Shape 276"/>
            <p:cNvPicPr preferRelativeResize="0"/>
            <p:nvPr/>
          </p:nvPicPr>
          <p:blipFill rotWithShape="1">
            <a:blip r:embed="rId10">
              <a:alphaModFix/>
              <a:extLst>
                <a:ext uri="{28A0092B-C50C-407E-A947-70E740481C1C}">
                  <a14:useLocalDpi xmlns:a14="http://schemas.microsoft.com/office/drawing/2010/main" val="0"/>
                </a:ext>
              </a:extLst>
            </a:blip>
            <a:srcRect/>
            <a:stretch/>
          </p:blipFill>
          <p:spPr>
            <a:xfrm>
              <a:off x="4425376" y="4276425"/>
              <a:ext cx="1235336" cy="1770117"/>
            </a:xfrm>
            <a:prstGeom prst="rect">
              <a:avLst/>
            </a:prstGeom>
            <a:noFill/>
            <a:ln>
              <a:noFill/>
            </a:ln>
          </p:spPr>
        </p:pic>
        <p:sp>
          <p:nvSpPr>
            <p:cNvPr id="150" name="Shape 285"/>
            <p:cNvSpPr txBox="1"/>
            <p:nvPr/>
          </p:nvSpPr>
          <p:spPr>
            <a:xfrm>
              <a:off x="4264672" y="5976200"/>
              <a:ext cx="1529594" cy="724500"/>
            </a:xfrm>
            <a:prstGeom prst="rect">
              <a:avLst/>
            </a:prstGeom>
            <a:noFill/>
            <a:ln>
              <a:noFill/>
            </a:ln>
          </p:spPr>
          <p:txBody>
            <a:bodyPr lIns="91425" tIns="91425" rIns="91425" bIns="91425" anchor="ctr" anchorCtr="0">
              <a:noAutofit/>
            </a:bodyPr>
            <a:lstStyle/>
            <a:p>
              <a:pPr lvl="0" algn="ctr" rtl="0">
                <a:spcBef>
                  <a:spcPts val="0"/>
                </a:spcBef>
                <a:buNone/>
              </a:pPr>
              <a:r>
                <a:rPr lang="en" sz="1400" b="1" dirty="0">
                  <a:ea typeface="Calibri"/>
                  <a:cs typeface="Calibri"/>
                  <a:sym typeface="Calibri"/>
                </a:rPr>
                <a:t>&gt; </a:t>
              </a:r>
              <a:r>
                <a:rPr lang="en" sz="1400" b="1" dirty="0" smtClean="0">
                  <a:ea typeface="Calibri"/>
                  <a:cs typeface="Calibri"/>
                  <a:sym typeface="Calibri"/>
                </a:rPr>
                <a:t>9.5 </a:t>
              </a:r>
              <a:r>
                <a:rPr lang="en" sz="1400" b="1" dirty="0">
                  <a:ea typeface="Calibri"/>
                  <a:cs typeface="Calibri"/>
                  <a:sym typeface="Calibri"/>
                </a:rPr>
                <a:t>cubes</a:t>
              </a:r>
            </a:p>
            <a:p>
              <a:pPr lvl="0" algn="ctr" rtl="0">
                <a:spcBef>
                  <a:spcPts val="0"/>
                </a:spcBef>
                <a:buNone/>
              </a:pPr>
              <a:r>
                <a:rPr lang="en" sz="1400" b="1" dirty="0">
                  <a:ea typeface="Calibri"/>
                  <a:cs typeface="Calibri"/>
                  <a:sym typeface="Calibri"/>
                </a:rPr>
                <a:t>(38.4g  in 400ml</a:t>
              </a:r>
              <a:r>
                <a:rPr lang="en" sz="1200" b="1" dirty="0">
                  <a:latin typeface="Calibri"/>
                  <a:ea typeface="Calibri"/>
                  <a:cs typeface="Calibri"/>
                  <a:sym typeface="Calibri"/>
                </a:rPr>
                <a:t>)</a:t>
              </a:r>
            </a:p>
          </p:txBody>
        </p:sp>
      </p:grpSp>
      <p:grpSp>
        <p:nvGrpSpPr>
          <p:cNvPr id="158" name="Group 157"/>
          <p:cNvGrpSpPr/>
          <p:nvPr/>
        </p:nvGrpSpPr>
        <p:grpSpPr>
          <a:xfrm>
            <a:off x="5295199" y="3658419"/>
            <a:ext cx="1544128" cy="2561356"/>
            <a:chOff x="5660713" y="4276425"/>
            <a:chExt cx="1433400" cy="2424275"/>
          </a:xfrm>
        </p:grpSpPr>
        <p:pic>
          <p:nvPicPr>
            <p:cNvPr id="161" name="Shape 276"/>
            <p:cNvPicPr preferRelativeResize="0"/>
            <p:nvPr/>
          </p:nvPicPr>
          <p:blipFill rotWithShape="1">
            <a:blip r:embed="rId11">
              <a:alphaModFix/>
              <a:extLst>
                <a:ext uri="{28A0092B-C50C-407E-A947-70E740481C1C}">
                  <a14:useLocalDpi xmlns:a14="http://schemas.microsoft.com/office/drawing/2010/main" val="0"/>
                </a:ext>
              </a:extLst>
            </a:blip>
            <a:srcRect/>
            <a:stretch/>
          </p:blipFill>
          <p:spPr>
            <a:xfrm>
              <a:off x="5794266" y="4276425"/>
              <a:ext cx="1209435" cy="1775975"/>
            </a:xfrm>
            <a:prstGeom prst="rect">
              <a:avLst/>
            </a:prstGeom>
            <a:noFill/>
            <a:ln>
              <a:noFill/>
            </a:ln>
          </p:spPr>
        </p:pic>
        <p:sp>
          <p:nvSpPr>
            <p:cNvPr id="167" name="Shape 286"/>
            <p:cNvSpPr txBox="1"/>
            <p:nvPr/>
          </p:nvSpPr>
          <p:spPr>
            <a:xfrm>
              <a:off x="5660713" y="5976200"/>
              <a:ext cx="1433400" cy="724500"/>
            </a:xfrm>
            <a:prstGeom prst="rect">
              <a:avLst/>
            </a:prstGeom>
            <a:noFill/>
            <a:ln>
              <a:noFill/>
            </a:ln>
          </p:spPr>
          <p:txBody>
            <a:bodyPr lIns="91425" tIns="91425" rIns="91425" bIns="91425" anchor="ctr" anchorCtr="0">
              <a:noAutofit/>
            </a:bodyPr>
            <a:lstStyle/>
            <a:p>
              <a:pPr lvl="0" algn="ctr" rtl="0">
                <a:spcBef>
                  <a:spcPts val="0"/>
                </a:spcBef>
                <a:buNone/>
              </a:pPr>
              <a:r>
                <a:rPr lang="en" sz="1400" b="1" dirty="0">
                  <a:ea typeface="Calibri"/>
                  <a:cs typeface="Calibri"/>
                  <a:sym typeface="Calibri"/>
                </a:rPr>
                <a:t>12 cubes</a:t>
              </a:r>
            </a:p>
            <a:p>
              <a:pPr lvl="0" algn="ctr" rtl="0">
                <a:spcBef>
                  <a:spcPts val="0"/>
                </a:spcBef>
                <a:buNone/>
              </a:pPr>
              <a:r>
                <a:rPr lang="en" sz="1400" b="1" dirty="0">
                  <a:ea typeface="Calibri"/>
                  <a:cs typeface="Calibri"/>
                  <a:sym typeface="Calibri"/>
                </a:rPr>
                <a:t>(48g  in 380ml</a:t>
              </a:r>
              <a:r>
                <a:rPr lang="en" sz="1200" b="1" dirty="0">
                  <a:latin typeface="Calibri"/>
                  <a:ea typeface="Calibri"/>
                  <a:cs typeface="Calibri"/>
                  <a:sym typeface="Calibri"/>
                </a:rPr>
                <a:t>)</a:t>
              </a:r>
            </a:p>
          </p:txBody>
        </p:sp>
      </p:grpSp>
      <p:grpSp>
        <p:nvGrpSpPr>
          <p:cNvPr id="174" name="Group 173"/>
          <p:cNvGrpSpPr/>
          <p:nvPr/>
        </p:nvGrpSpPr>
        <p:grpSpPr>
          <a:xfrm>
            <a:off x="6732536" y="3662388"/>
            <a:ext cx="1556380" cy="2561356"/>
            <a:chOff x="7003701" y="4276425"/>
            <a:chExt cx="1444773" cy="2424275"/>
          </a:xfrm>
        </p:grpSpPr>
        <p:pic>
          <p:nvPicPr>
            <p:cNvPr id="177" name="Shape 276"/>
            <p:cNvPicPr preferRelativeResize="0"/>
            <p:nvPr/>
          </p:nvPicPr>
          <p:blipFill rotWithShape="1">
            <a:blip r:embed="rId12">
              <a:alphaModFix/>
              <a:extLst>
                <a:ext uri="{28A0092B-C50C-407E-A947-70E740481C1C}">
                  <a14:useLocalDpi xmlns:a14="http://schemas.microsoft.com/office/drawing/2010/main" val="0"/>
                </a:ext>
              </a:extLst>
            </a:blip>
            <a:srcRect/>
            <a:stretch/>
          </p:blipFill>
          <p:spPr>
            <a:xfrm>
              <a:off x="7020316" y="4276425"/>
              <a:ext cx="1428158" cy="1772219"/>
            </a:xfrm>
            <a:prstGeom prst="rect">
              <a:avLst/>
            </a:prstGeom>
            <a:noFill/>
            <a:ln>
              <a:noFill/>
            </a:ln>
          </p:spPr>
        </p:pic>
        <p:sp>
          <p:nvSpPr>
            <p:cNvPr id="184" name="Shape 287"/>
            <p:cNvSpPr txBox="1"/>
            <p:nvPr/>
          </p:nvSpPr>
          <p:spPr>
            <a:xfrm>
              <a:off x="7003701" y="5976200"/>
              <a:ext cx="1433400" cy="724500"/>
            </a:xfrm>
            <a:prstGeom prst="rect">
              <a:avLst/>
            </a:prstGeom>
            <a:noFill/>
            <a:ln>
              <a:noFill/>
            </a:ln>
          </p:spPr>
          <p:txBody>
            <a:bodyPr lIns="91425" tIns="91425" rIns="91425" bIns="91425" anchor="ctr" anchorCtr="0">
              <a:noAutofit/>
            </a:bodyPr>
            <a:lstStyle/>
            <a:p>
              <a:pPr lvl="0" algn="ctr" rtl="0">
                <a:spcBef>
                  <a:spcPts val="0"/>
                </a:spcBef>
                <a:buNone/>
              </a:pPr>
              <a:r>
                <a:rPr lang="en" sz="1400" b="1" dirty="0">
                  <a:ea typeface="Calibri"/>
                  <a:cs typeface="Calibri"/>
                  <a:sym typeface="Calibri"/>
                </a:rPr>
                <a:t>&gt;13 cubes</a:t>
              </a:r>
            </a:p>
            <a:p>
              <a:pPr lvl="0" algn="ctr" rtl="0">
                <a:spcBef>
                  <a:spcPts val="0"/>
                </a:spcBef>
                <a:buNone/>
              </a:pPr>
              <a:r>
                <a:rPr lang="en" sz="1400" b="1" dirty="0">
                  <a:ea typeface="Calibri"/>
                  <a:cs typeface="Calibri"/>
                  <a:sym typeface="Calibri"/>
                </a:rPr>
                <a:t>(53g  in 500ml)</a:t>
              </a:r>
            </a:p>
          </p:txBody>
        </p:sp>
      </p:grpSp>
      <p:sp>
        <p:nvSpPr>
          <p:cNvPr id="32" name="Shape 180"/>
          <p:cNvSpPr txBox="1"/>
          <p:nvPr/>
        </p:nvSpPr>
        <p:spPr>
          <a:xfrm>
            <a:off x="493414" y="6577917"/>
            <a:ext cx="7353899" cy="276899"/>
          </a:xfrm>
          <a:prstGeom prst="rect">
            <a:avLst/>
          </a:prstGeom>
          <a:noFill/>
          <a:ln>
            <a:noFill/>
          </a:ln>
        </p:spPr>
        <p:txBody>
          <a:bodyPr lIns="91425" tIns="45700" rIns="91425" bIns="45700" anchor="t" anchorCtr="0">
            <a:noAutofit/>
          </a:bodyPr>
          <a:lstStyle/>
          <a:p>
            <a:pPr lvl="0">
              <a:buSzPct val="25000"/>
            </a:pPr>
            <a:r>
              <a:rPr lang="en" sz="1000" b="1" smtClean="0">
                <a:latin typeface="Arial" panose="020B0604020202020204" pitchFamily="34" charset="0"/>
                <a:ea typeface="Calibri"/>
                <a:cs typeface="Arial" panose="020B0604020202020204" pitchFamily="34" charset="0"/>
                <a:sym typeface="Calibri"/>
              </a:rPr>
              <a:t>Information on sugar content accurate </a:t>
            </a:r>
            <a:r>
              <a:rPr lang="en" sz="1000" b="1" dirty="0" smtClean="0">
                <a:latin typeface="Arial" panose="020B0604020202020204" pitchFamily="34" charset="0"/>
                <a:ea typeface="Calibri"/>
                <a:cs typeface="Arial" panose="020B0604020202020204" pitchFamily="34" charset="0"/>
                <a:sym typeface="Calibri"/>
              </a:rPr>
              <a:t>as of: </a:t>
            </a:r>
            <a:r>
              <a:rPr lang="en" sz="1000" dirty="0" smtClean="0">
                <a:latin typeface="Arial" panose="020B0604020202020204" pitchFamily="34" charset="0"/>
                <a:ea typeface="Calibri"/>
                <a:cs typeface="Arial" panose="020B0604020202020204" pitchFamily="34" charset="0"/>
                <a:sym typeface="Calibri"/>
              </a:rPr>
              <a:t>15/03/2016</a:t>
            </a:r>
            <a:endParaRPr lang="en" sz="1000" dirty="0">
              <a:solidFill>
                <a:schemeClr val="hlink"/>
              </a:solidFill>
              <a:latin typeface="Arial" panose="020B0604020202020204" pitchFamily="34" charset="0"/>
              <a:ea typeface="Calibri"/>
              <a:cs typeface="Arial" panose="020B0604020202020204" pitchFamily="34" charset="0"/>
              <a:sym typeface="Calibri"/>
              <a:hlinkClick r:id="rId13"/>
            </a:endParaRPr>
          </a:p>
        </p:txBody>
      </p:sp>
    </p:spTree>
    <p:extLst>
      <p:ext uri="{BB962C8B-B14F-4D97-AF65-F5344CB8AC3E}">
        <p14:creationId xmlns:p14="http://schemas.microsoft.com/office/powerpoint/2010/main" val="1765294159"/>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fade">
                                      <p:cBhvr>
                                        <p:cTn id="17" dur="500"/>
                                        <p:tgtEl>
                                          <p:spTgt spid="5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8"/>
                                        </p:tgtEl>
                                        <p:attrNameLst>
                                          <p:attrName>style.visibility</p:attrName>
                                        </p:attrNameLst>
                                      </p:cBhvr>
                                      <p:to>
                                        <p:strVal val="visible"/>
                                      </p:to>
                                    </p:set>
                                    <p:animEffect transition="in" filter="fade">
                                      <p:cBhvr>
                                        <p:cTn id="22" dur="500"/>
                                        <p:tgtEl>
                                          <p:spTgt spid="6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85"/>
                                        </p:tgtEl>
                                        <p:attrNameLst>
                                          <p:attrName>style.visibility</p:attrName>
                                        </p:attrNameLst>
                                      </p:cBhvr>
                                      <p:to>
                                        <p:strVal val="visible"/>
                                      </p:to>
                                    </p:set>
                                    <p:animEffect transition="in" filter="fade">
                                      <p:cBhvr>
                                        <p:cTn id="27" dur="500"/>
                                        <p:tgtEl>
                                          <p:spTgt spid="8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01"/>
                                        </p:tgtEl>
                                        <p:attrNameLst>
                                          <p:attrName>style.visibility</p:attrName>
                                        </p:attrNameLst>
                                      </p:cBhvr>
                                      <p:to>
                                        <p:strVal val="visible"/>
                                      </p:to>
                                    </p:set>
                                    <p:animEffect transition="in" filter="fade">
                                      <p:cBhvr>
                                        <p:cTn id="32" dur="500"/>
                                        <p:tgtEl>
                                          <p:spTgt spid="10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18"/>
                                        </p:tgtEl>
                                        <p:attrNameLst>
                                          <p:attrName>style.visibility</p:attrName>
                                        </p:attrNameLst>
                                      </p:cBhvr>
                                      <p:to>
                                        <p:strVal val="visible"/>
                                      </p:to>
                                    </p:set>
                                    <p:animEffect transition="in" filter="fade">
                                      <p:cBhvr>
                                        <p:cTn id="37" dur="500"/>
                                        <p:tgtEl>
                                          <p:spTgt spid="11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42"/>
                                        </p:tgtEl>
                                        <p:attrNameLst>
                                          <p:attrName>style.visibility</p:attrName>
                                        </p:attrNameLst>
                                      </p:cBhvr>
                                      <p:to>
                                        <p:strVal val="visible"/>
                                      </p:to>
                                    </p:set>
                                    <p:animEffect transition="in" filter="fade">
                                      <p:cBhvr>
                                        <p:cTn id="42" dur="500"/>
                                        <p:tgtEl>
                                          <p:spTgt spid="142"/>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58"/>
                                        </p:tgtEl>
                                        <p:attrNameLst>
                                          <p:attrName>style.visibility</p:attrName>
                                        </p:attrNameLst>
                                      </p:cBhvr>
                                      <p:to>
                                        <p:strVal val="visible"/>
                                      </p:to>
                                    </p:set>
                                    <p:animEffect transition="in" filter="fade">
                                      <p:cBhvr>
                                        <p:cTn id="47" dur="500"/>
                                        <p:tgtEl>
                                          <p:spTgt spid="158"/>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74"/>
                                        </p:tgtEl>
                                        <p:attrNameLst>
                                          <p:attrName>style.visibility</p:attrName>
                                        </p:attrNameLst>
                                      </p:cBhvr>
                                      <p:to>
                                        <p:strVal val="visible"/>
                                      </p:to>
                                    </p:set>
                                    <p:animEffect transition="in" filter="fade">
                                      <p:cBhvr>
                                        <p:cTn id="52" dur="500"/>
                                        <p:tgtEl>
                                          <p:spTgt spid="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5738351" cy="584217"/>
          </a:xfrm>
        </p:spPr>
        <p:txBody>
          <a:bodyPr>
            <a:normAutofit fontScale="90000"/>
          </a:bodyPr>
          <a:lstStyle/>
          <a:p>
            <a:r>
              <a:rPr lang="en-US" dirty="0"/>
              <a:t>Section 1</a:t>
            </a:r>
          </a:p>
        </p:txBody>
      </p:sp>
      <p:sp>
        <p:nvSpPr>
          <p:cNvPr id="3" name="Text Placeholder 2"/>
          <p:cNvSpPr>
            <a:spLocks noGrp="1"/>
          </p:cNvSpPr>
          <p:nvPr>
            <p:ph type="body" sz="quarter" idx="4294967295"/>
          </p:nvPr>
        </p:nvSpPr>
        <p:spPr>
          <a:xfrm>
            <a:off x="685800" y="2788797"/>
            <a:ext cx="8648700" cy="1766964"/>
          </a:xfrm>
        </p:spPr>
        <p:txBody>
          <a:bodyPr/>
          <a:lstStyle/>
          <a:p>
            <a:r>
              <a:rPr lang="en-US" sz="3200" dirty="0">
                <a:solidFill>
                  <a:srgbClr val="F4EED3"/>
                </a:solidFill>
              </a:rPr>
              <a:t>Why A</a:t>
            </a:r>
            <a:r>
              <a:rPr lang="en-US" sz="3200" dirty="0" smtClean="0">
                <a:solidFill>
                  <a:srgbClr val="F4EED3"/>
                </a:solidFill>
              </a:rPr>
              <a:t> </a:t>
            </a:r>
            <a:r>
              <a:rPr lang="en-US" sz="3200" dirty="0">
                <a:solidFill>
                  <a:srgbClr val="F4EED3"/>
                </a:solidFill>
              </a:rPr>
              <a:t>Good School Food Culture Matters</a:t>
            </a:r>
          </a:p>
        </p:txBody>
      </p:sp>
    </p:spTree>
    <p:extLst>
      <p:ext uri="{BB962C8B-B14F-4D97-AF65-F5344CB8AC3E}">
        <p14:creationId xmlns:p14="http://schemas.microsoft.com/office/powerpoint/2010/main" val="25958082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05038" y="1106009"/>
            <a:ext cx="8229600" cy="722791"/>
          </a:xfrm>
        </p:spPr>
        <p:txBody>
          <a:bodyPr/>
          <a:lstStyle/>
          <a:p>
            <a:r>
              <a:rPr lang="en-US" dirty="0"/>
              <a:t>What Has Been Happening </a:t>
            </a:r>
            <a:r>
              <a:rPr lang="en-US" dirty="0" smtClean="0"/>
              <a:t>In </a:t>
            </a:r>
            <a:r>
              <a:rPr lang="en-US" dirty="0"/>
              <a:t>School Food?</a:t>
            </a:r>
          </a:p>
        </p:txBody>
      </p:sp>
      <p:sp>
        <p:nvSpPr>
          <p:cNvPr id="43" name="Shape 265"/>
          <p:cNvSpPr/>
          <p:nvPr/>
        </p:nvSpPr>
        <p:spPr>
          <a:xfrm>
            <a:off x="605038" y="1828800"/>
            <a:ext cx="8229600" cy="1545533"/>
          </a:xfrm>
          <a:prstGeom prst="rect">
            <a:avLst/>
          </a:prstGeom>
          <a:noFill/>
          <a:ln>
            <a:noFill/>
          </a:ln>
        </p:spPr>
        <p:txBody>
          <a:bodyPr lIns="91425" tIns="45700" rIns="91425" bIns="45700" anchor="t" anchorCtr="0">
            <a:noAutofit/>
          </a:bodyPr>
          <a:lstStyle/>
          <a:p>
            <a:r>
              <a:rPr lang="en-GB" dirty="0"/>
              <a:t>Children’s </a:t>
            </a:r>
            <a:r>
              <a:rPr lang="en-GB" b="1" dirty="0"/>
              <a:t>health and </a:t>
            </a:r>
            <a:r>
              <a:rPr lang="en-GB" b="1" dirty="0" smtClean="0"/>
              <a:t>wellbeing </a:t>
            </a:r>
            <a:r>
              <a:rPr lang="en-GB" dirty="0"/>
              <a:t>is </a:t>
            </a:r>
            <a:r>
              <a:rPr lang="en-GB" b="1" dirty="0"/>
              <a:t>rising up the political </a:t>
            </a:r>
            <a:r>
              <a:rPr lang="en-GB" b="1" dirty="0" smtClean="0"/>
              <a:t>agenda, </a:t>
            </a:r>
            <a:r>
              <a:rPr lang="en-GB" dirty="0"/>
              <a:t>with the </a:t>
            </a:r>
          </a:p>
          <a:p>
            <a:r>
              <a:rPr lang="en-GB" dirty="0"/>
              <a:t>launch </a:t>
            </a:r>
            <a:r>
              <a:rPr lang="en-GB" dirty="0" smtClean="0"/>
              <a:t>of</a:t>
            </a:r>
            <a:r>
              <a:rPr lang="en-GB" dirty="0"/>
              <a:t> </a:t>
            </a:r>
            <a:r>
              <a:rPr lang="en-GB" dirty="0" smtClean="0"/>
              <a:t>the government’s </a:t>
            </a:r>
            <a:r>
              <a:rPr lang="en-GB" dirty="0"/>
              <a:t>Childhood Obesity Strategy </a:t>
            </a:r>
            <a:r>
              <a:rPr lang="en-GB" dirty="0" smtClean="0"/>
              <a:t>in</a:t>
            </a:r>
            <a:r>
              <a:rPr lang="en-GB" dirty="0"/>
              <a:t> </a:t>
            </a:r>
            <a:r>
              <a:rPr lang="en-GB" dirty="0" smtClean="0"/>
              <a:t>2016</a:t>
            </a:r>
          </a:p>
          <a:p>
            <a:endParaRPr lang="en-GB" dirty="0"/>
          </a:p>
          <a:p>
            <a:pPr algn="just"/>
            <a:r>
              <a:rPr lang="en-GB" dirty="0"/>
              <a:t>T</a:t>
            </a:r>
            <a:r>
              <a:rPr lang="en-GB" dirty="0" smtClean="0"/>
              <a:t>here </a:t>
            </a:r>
            <a:r>
              <a:rPr lang="en-GB" dirty="0"/>
              <a:t>is </a:t>
            </a:r>
            <a:r>
              <a:rPr lang="en-GB" b="1" dirty="0"/>
              <a:t>growing recognition </a:t>
            </a:r>
            <a:r>
              <a:rPr lang="en-GB" dirty="0" smtClean="0"/>
              <a:t>for the role of a </a:t>
            </a:r>
            <a:r>
              <a:rPr lang="en-GB" b="1" dirty="0" smtClean="0"/>
              <a:t>good school </a:t>
            </a:r>
            <a:r>
              <a:rPr lang="en-GB" b="1" dirty="0"/>
              <a:t>food </a:t>
            </a:r>
            <a:r>
              <a:rPr lang="en-GB" b="1" dirty="0" smtClean="0"/>
              <a:t>culture </a:t>
            </a:r>
            <a:r>
              <a:rPr lang="en-GB" dirty="0" smtClean="0"/>
              <a:t>in supporting</a:t>
            </a:r>
            <a:r>
              <a:rPr lang="en-GB" b="1" dirty="0" smtClean="0"/>
              <a:t> pupil health</a:t>
            </a:r>
            <a:r>
              <a:rPr lang="en-GB" b="1" dirty="0"/>
              <a:t>, wellbeing and </a:t>
            </a:r>
            <a:r>
              <a:rPr lang="en-GB" b="1" dirty="0" smtClean="0"/>
              <a:t>attainment</a:t>
            </a:r>
          </a:p>
          <a:p>
            <a:pPr algn="just"/>
            <a:endParaRPr lang="en-US" b="1" dirty="0">
              <a:latin typeface="Arial" panose="020B0604020202020204" pitchFamily="34" charset="0"/>
              <a:ea typeface="Calibri"/>
              <a:cs typeface="Arial" panose="020B0604020202020204" pitchFamily="34" charset="0"/>
              <a:sym typeface="Calibri"/>
            </a:endParaRPr>
          </a:p>
          <a:p>
            <a:pPr algn="just"/>
            <a:r>
              <a:rPr lang="en-GB" b="1" dirty="0" smtClean="0">
                <a:latin typeface="Arial" panose="020B0604020202020204" pitchFamily="34" charset="0"/>
                <a:ea typeface="Calibri"/>
                <a:cs typeface="Arial" panose="020B0604020202020204" pitchFamily="34" charset="0"/>
                <a:sym typeface="Calibri"/>
              </a:rPr>
              <a:t> </a:t>
            </a:r>
          </a:p>
          <a:p>
            <a:pPr algn="just"/>
            <a:endParaRPr lang="en-GB" b="1" dirty="0" smtClean="0">
              <a:latin typeface="Arial" panose="020B0604020202020204" pitchFamily="34" charset="0"/>
              <a:ea typeface="Calibri"/>
              <a:cs typeface="Arial" panose="020B0604020202020204" pitchFamily="34" charset="0"/>
              <a:sym typeface="Calibri"/>
            </a:endParaRPr>
          </a:p>
          <a:p>
            <a:pPr algn="just"/>
            <a:r>
              <a:rPr lang="en-GB" b="1" dirty="0">
                <a:latin typeface="Arial" panose="020B0604020202020204" pitchFamily="34" charset="0"/>
                <a:ea typeface="Calibri"/>
                <a:cs typeface="Arial" panose="020B0604020202020204" pitchFamily="34" charset="0"/>
                <a:sym typeface="Calibri"/>
              </a:rPr>
              <a:t>	</a:t>
            </a:r>
          </a:p>
          <a:p>
            <a:pPr marL="228600" marR="0" lvl="0" indent="0" algn="just" rtl="0">
              <a:spcBef>
                <a:spcPts val="0"/>
              </a:spcBef>
              <a:buSzPct val="25000"/>
              <a:buNone/>
            </a:pPr>
            <a:endParaRPr lang="en" b="1" dirty="0">
              <a:ea typeface="Calibri"/>
              <a:cs typeface="Calibri"/>
              <a:sym typeface="Calibri"/>
            </a:endParaRP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6637222" y="3148305"/>
            <a:ext cx="2310430" cy="2918763"/>
          </a:xfrm>
          <a:prstGeom prst="rect">
            <a:avLst/>
          </a:prstGeom>
        </p:spPr>
      </p:pic>
      <p:sp>
        <p:nvSpPr>
          <p:cNvPr id="2" name="TextBox 1"/>
          <p:cNvSpPr txBox="1"/>
          <p:nvPr/>
        </p:nvSpPr>
        <p:spPr>
          <a:xfrm>
            <a:off x="605038" y="3684772"/>
            <a:ext cx="5970423" cy="2585323"/>
          </a:xfrm>
          <a:prstGeom prst="rect">
            <a:avLst/>
          </a:prstGeom>
          <a:noFill/>
        </p:spPr>
        <p:txBody>
          <a:bodyPr wrap="square" rtlCol="0">
            <a:spAutoFit/>
          </a:bodyPr>
          <a:lstStyle/>
          <a:p>
            <a:pPr algn="just"/>
            <a:r>
              <a:rPr lang="en-GB" b="1" dirty="0"/>
              <a:t>Lots has changed in school food </a:t>
            </a:r>
            <a:r>
              <a:rPr lang="en-GB" dirty="0"/>
              <a:t>over the last few years following the publication of the </a:t>
            </a:r>
            <a:r>
              <a:rPr lang="en-GB" dirty="0">
                <a:latin typeface="Arial" panose="020B0604020202020204" pitchFamily="34" charset="0"/>
                <a:ea typeface="Calibri"/>
                <a:cs typeface="Arial" panose="020B0604020202020204" pitchFamily="34" charset="0"/>
                <a:sym typeface="Calibri"/>
                <a:hlinkClick r:id="rId4"/>
              </a:rPr>
              <a:t>School Food Plan</a:t>
            </a:r>
            <a:r>
              <a:rPr lang="en-GB" dirty="0">
                <a:latin typeface="Arial" panose="020B0604020202020204" pitchFamily="34" charset="0"/>
                <a:ea typeface="Calibri"/>
                <a:cs typeface="Arial" panose="020B0604020202020204" pitchFamily="34" charset="0"/>
                <a:sym typeface="Calibri"/>
              </a:rPr>
              <a:t> (summer 2013</a:t>
            </a:r>
            <a:r>
              <a:rPr lang="en-GB" dirty="0" smtClean="0">
                <a:latin typeface="Arial" panose="020B0604020202020204" pitchFamily="34" charset="0"/>
                <a:ea typeface="Calibri"/>
                <a:cs typeface="Arial" panose="020B0604020202020204" pitchFamily="34" charset="0"/>
                <a:sym typeface="Calibri"/>
              </a:rPr>
              <a:t>), including:</a:t>
            </a:r>
            <a:endParaRPr lang="en-GB" dirty="0">
              <a:latin typeface="Arial" panose="020B0604020202020204" pitchFamily="34" charset="0"/>
              <a:ea typeface="Calibri"/>
              <a:cs typeface="Arial" panose="020B0604020202020204" pitchFamily="34" charset="0"/>
              <a:sym typeface="Calibri"/>
            </a:endParaRPr>
          </a:p>
          <a:p>
            <a:pPr algn="just"/>
            <a:endParaRPr lang="en-GB" dirty="0">
              <a:latin typeface="Arial" panose="020B0604020202020204" pitchFamily="34" charset="0"/>
              <a:ea typeface="Calibri"/>
              <a:cs typeface="Arial" panose="020B0604020202020204" pitchFamily="34" charset="0"/>
              <a:sym typeface="Calibri"/>
            </a:endParaRPr>
          </a:p>
          <a:p>
            <a:pPr algn="just"/>
            <a:r>
              <a:rPr lang="en-GB" dirty="0" smtClean="0">
                <a:latin typeface="Arial" panose="020B0604020202020204" pitchFamily="34" charset="0"/>
                <a:ea typeface="Calibri"/>
                <a:cs typeface="Arial" panose="020B0604020202020204" pitchFamily="34" charset="0"/>
                <a:sym typeface="Calibri"/>
              </a:rPr>
              <a:t>	</a:t>
            </a:r>
            <a:r>
              <a:rPr lang="en-GB" dirty="0" smtClean="0">
                <a:latin typeface="Arial" panose="020B0604020202020204" pitchFamily="34" charset="0"/>
                <a:ea typeface="Calibri"/>
                <a:cs typeface="Arial" panose="020B0604020202020204" pitchFamily="34" charset="0"/>
                <a:sym typeface="Calibri"/>
                <a:hlinkClick r:id="rId5"/>
              </a:rPr>
              <a:t>Universal </a:t>
            </a:r>
            <a:r>
              <a:rPr lang="en-GB" dirty="0">
                <a:latin typeface="Arial" panose="020B0604020202020204" pitchFamily="34" charset="0"/>
                <a:ea typeface="Calibri"/>
                <a:cs typeface="Arial" panose="020B0604020202020204" pitchFamily="34" charset="0"/>
                <a:sym typeface="Calibri"/>
                <a:hlinkClick r:id="rId5"/>
              </a:rPr>
              <a:t>Infant Free School Meals</a:t>
            </a:r>
            <a:r>
              <a:rPr lang="en-GB" b="1" dirty="0">
                <a:latin typeface="Arial" panose="020B0604020202020204" pitchFamily="34" charset="0"/>
                <a:ea typeface="Calibri"/>
                <a:cs typeface="Arial" panose="020B0604020202020204" pitchFamily="34" charset="0"/>
                <a:sym typeface="Calibri"/>
              </a:rPr>
              <a:t> </a:t>
            </a:r>
            <a:r>
              <a:rPr lang="en-GB" dirty="0" smtClean="0">
                <a:latin typeface="Arial" panose="020B0604020202020204" pitchFamily="34" charset="0"/>
                <a:ea typeface="Calibri"/>
                <a:cs typeface="Arial" panose="020B0604020202020204" pitchFamily="34" charset="0"/>
                <a:sym typeface="Calibri"/>
              </a:rPr>
              <a:t>(</a:t>
            </a:r>
            <a:r>
              <a:rPr lang="en-GB" dirty="0">
                <a:latin typeface="Arial" panose="020B0604020202020204" pitchFamily="34" charset="0"/>
                <a:ea typeface="Calibri"/>
                <a:cs typeface="Arial" panose="020B0604020202020204" pitchFamily="34" charset="0"/>
                <a:sym typeface="Calibri"/>
              </a:rPr>
              <a:t>Sept 14)</a:t>
            </a:r>
          </a:p>
          <a:p>
            <a:pPr algn="just"/>
            <a:r>
              <a:rPr lang="en-GB" dirty="0" smtClean="0">
                <a:latin typeface="Arial" panose="020B0604020202020204" pitchFamily="34" charset="0"/>
                <a:ea typeface="Calibri"/>
                <a:cs typeface="Arial" panose="020B0604020202020204" pitchFamily="34" charset="0"/>
                <a:sym typeface="Calibri"/>
              </a:rPr>
              <a:t>	</a:t>
            </a:r>
            <a:r>
              <a:rPr lang="en-GB" dirty="0" smtClean="0">
                <a:latin typeface="Arial" panose="020B0604020202020204" pitchFamily="34" charset="0"/>
                <a:ea typeface="Calibri"/>
                <a:cs typeface="Arial" panose="020B0604020202020204" pitchFamily="34" charset="0"/>
                <a:sym typeface="Calibri"/>
                <a:hlinkClick r:id="rId6"/>
              </a:rPr>
              <a:t>A </a:t>
            </a:r>
            <a:r>
              <a:rPr lang="en-GB" dirty="0">
                <a:latin typeface="Arial" panose="020B0604020202020204" pitchFamily="34" charset="0"/>
                <a:ea typeface="Calibri"/>
                <a:cs typeface="Arial" panose="020B0604020202020204" pitchFamily="34" charset="0"/>
                <a:sym typeface="Calibri"/>
                <a:hlinkClick r:id="rId6"/>
              </a:rPr>
              <a:t>new Ofsted Inspection Framework</a:t>
            </a:r>
            <a:r>
              <a:rPr lang="en-GB" dirty="0">
                <a:latin typeface="Arial" panose="020B0604020202020204" pitchFamily="34" charset="0"/>
                <a:ea typeface="Calibri"/>
                <a:cs typeface="Arial" panose="020B0604020202020204" pitchFamily="34" charset="0"/>
                <a:sym typeface="Calibri"/>
              </a:rPr>
              <a:t> (Sept 2015)</a:t>
            </a:r>
          </a:p>
          <a:p>
            <a:pPr algn="just"/>
            <a:r>
              <a:rPr lang="en-GB" dirty="0" smtClean="0">
                <a:latin typeface="Arial" panose="020B0604020202020204" pitchFamily="34" charset="0"/>
                <a:ea typeface="Calibri"/>
                <a:cs typeface="Arial" panose="020B0604020202020204" pitchFamily="34" charset="0"/>
                <a:sym typeface="Calibri"/>
              </a:rPr>
              <a:t>	</a:t>
            </a:r>
            <a:r>
              <a:rPr lang="en-GB" dirty="0" smtClean="0">
                <a:latin typeface="Arial" panose="020B0604020202020204" pitchFamily="34" charset="0"/>
                <a:ea typeface="Calibri"/>
                <a:cs typeface="Arial" panose="020B0604020202020204" pitchFamily="34" charset="0"/>
                <a:sym typeface="Calibri"/>
                <a:hlinkClick r:id="rId7"/>
              </a:rPr>
              <a:t>Cooking </a:t>
            </a:r>
            <a:r>
              <a:rPr lang="en-GB" dirty="0">
                <a:latin typeface="Arial" panose="020B0604020202020204" pitchFamily="34" charset="0"/>
                <a:ea typeface="Calibri"/>
                <a:cs typeface="Arial" panose="020B0604020202020204" pitchFamily="34" charset="0"/>
                <a:sym typeface="Calibri"/>
                <a:hlinkClick r:id="rId7"/>
              </a:rPr>
              <a:t>on the curriculum</a:t>
            </a:r>
            <a:r>
              <a:rPr lang="en-GB" dirty="0">
                <a:latin typeface="Arial" panose="020B0604020202020204" pitchFamily="34" charset="0"/>
                <a:ea typeface="Calibri"/>
                <a:cs typeface="Arial" panose="020B0604020202020204" pitchFamily="34" charset="0"/>
                <a:sym typeface="Calibri"/>
              </a:rPr>
              <a:t> for KS1-3 (Sept 2015)</a:t>
            </a:r>
          </a:p>
          <a:p>
            <a:pPr lvl="0" algn="just"/>
            <a:r>
              <a:rPr lang="en-GB" dirty="0" smtClean="0">
                <a:latin typeface="Arial" panose="020B0604020202020204" pitchFamily="34" charset="0"/>
                <a:ea typeface="Calibri"/>
                <a:cs typeface="Arial" panose="020B0604020202020204" pitchFamily="34" charset="0"/>
                <a:sym typeface="Calibri"/>
              </a:rPr>
              <a:t>	</a:t>
            </a:r>
            <a:r>
              <a:rPr lang="en-GB" dirty="0" smtClean="0">
                <a:latin typeface="Arial" panose="020B0604020202020204" pitchFamily="34" charset="0"/>
                <a:ea typeface="Calibri"/>
                <a:cs typeface="Arial" panose="020B0604020202020204" pitchFamily="34" charset="0"/>
                <a:sym typeface="Calibri"/>
                <a:hlinkClick r:id="rId8"/>
              </a:rPr>
              <a:t>Mandatory </a:t>
            </a:r>
            <a:r>
              <a:rPr lang="en-GB" dirty="0">
                <a:latin typeface="Arial" panose="020B0604020202020204" pitchFamily="34" charset="0"/>
                <a:ea typeface="Calibri"/>
                <a:cs typeface="Arial" panose="020B0604020202020204" pitchFamily="34" charset="0"/>
                <a:sym typeface="Calibri"/>
                <a:hlinkClick r:id="rId8"/>
              </a:rPr>
              <a:t>School Food Standards</a:t>
            </a:r>
            <a:r>
              <a:rPr lang="en-GB" dirty="0">
                <a:latin typeface="Arial" panose="020B0604020202020204" pitchFamily="34" charset="0"/>
                <a:ea typeface="Calibri"/>
                <a:cs typeface="Arial" panose="020B0604020202020204" pitchFamily="34" charset="0"/>
                <a:sym typeface="Calibri"/>
              </a:rPr>
              <a:t> (Jan 2015)</a:t>
            </a:r>
          </a:p>
          <a:p>
            <a:endParaRPr lang="en-GB" dirty="0"/>
          </a:p>
        </p:txBody>
      </p:sp>
    </p:spTree>
    <p:extLst>
      <p:ext uri="{BB962C8B-B14F-4D97-AF65-F5344CB8AC3E}">
        <p14:creationId xmlns:p14="http://schemas.microsoft.com/office/powerpoint/2010/main" val="3628309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576814" y="1168400"/>
            <a:ext cx="8833886" cy="5004141"/>
            <a:chOff x="576814" y="1913610"/>
            <a:chExt cx="8833886" cy="4258931"/>
          </a:xfrm>
        </p:grpSpPr>
        <p:sp>
          <p:nvSpPr>
            <p:cNvPr id="49" name="Shape 118"/>
            <p:cNvSpPr/>
            <p:nvPr/>
          </p:nvSpPr>
          <p:spPr>
            <a:xfrm>
              <a:off x="576814" y="1913610"/>
              <a:ext cx="8833886" cy="386841"/>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rgbClr val="C00000"/>
                </a:buClr>
                <a:buSzPct val="25000"/>
                <a:buFont typeface="Calibri"/>
                <a:buNone/>
              </a:pPr>
              <a:r>
                <a:rPr lang="en" sz="2000" b="1" i="0" u="none" strike="noStrike" cap="none" dirty="0">
                  <a:solidFill>
                    <a:srgbClr val="000000"/>
                  </a:solidFill>
                  <a:latin typeface="Calibri"/>
                  <a:ea typeface="Calibri"/>
                  <a:cs typeface="Calibri"/>
                  <a:sym typeface="Calibri"/>
                </a:rPr>
                <a:t>One in five children in Reception is overweight or obese</a:t>
              </a:r>
              <a:r>
                <a:rPr lang="en" sz="2000" b="0" i="0" u="none" strike="noStrike" cap="none" dirty="0">
                  <a:solidFill>
                    <a:srgbClr val="000000"/>
                  </a:solidFill>
                  <a:latin typeface="Calibri"/>
                  <a:ea typeface="Calibri"/>
                  <a:cs typeface="Calibri"/>
                  <a:sym typeface="Calibri"/>
                </a:rPr>
                <a:t> </a:t>
              </a:r>
              <a:endParaRPr lang="en-GB" sz="2000"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C00000"/>
                </a:buClr>
                <a:buSzPct val="25000"/>
                <a:buFont typeface="Calibri"/>
                <a:buNone/>
              </a:pPr>
              <a:r>
                <a:rPr lang="en" sz="2000" b="0" i="0" u="none" strike="noStrike" cap="none" dirty="0">
                  <a:solidFill>
                    <a:srgbClr val="000000"/>
                  </a:solidFill>
                  <a:latin typeface="Calibri"/>
                  <a:ea typeface="Calibri"/>
                  <a:cs typeface="Calibri"/>
                  <a:sym typeface="Calibri"/>
                </a:rPr>
                <a:t>(boys 23.4%, girls 21.6%)</a:t>
              </a:r>
            </a:p>
          </p:txBody>
        </p:sp>
        <p:sp>
          <p:nvSpPr>
            <p:cNvPr id="50" name="Shape 119"/>
            <p:cNvSpPr/>
            <p:nvPr/>
          </p:nvSpPr>
          <p:spPr>
            <a:xfrm>
              <a:off x="576814" y="4067284"/>
              <a:ext cx="8532415" cy="386814"/>
            </a:xfrm>
            <a:prstGeom prst="rect">
              <a:avLst/>
            </a:prstGeom>
            <a:noFill/>
            <a:ln>
              <a:noFill/>
            </a:ln>
          </p:spPr>
          <p:txBody>
            <a:bodyPr lIns="91425" tIns="45700" rIns="91425" bIns="45700" anchor="ctr" anchorCtr="0">
              <a:noAutofit/>
            </a:bodyPr>
            <a:lstStyle/>
            <a:p>
              <a:pPr marL="0" marR="0" lvl="0" indent="0" algn="l" rtl="0">
                <a:lnSpc>
                  <a:spcPct val="100000"/>
                </a:lnSpc>
                <a:spcBef>
                  <a:spcPts val="0"/>
                </a:spcBef>
                <a:spcAft>
                  <a:spcPts val="0"/>
                </a:spcAft>
                <a:buClr>
                  <a:srgbClr val="C00000"/>
                </a:buClr>
                <a:buSzPct val="25000"/>
                <a:buFont typeface="Calibri"/>
                <a:buNone/>
              </a:pPr>
              <a:r>
                <a:rPr lang="en" sz="2000" b="1" i="0" u="none" strike="noStrike" cap="none" dirty="0">
                  <a:solidFill>
                    <a:srgbClr val="000000"/>
                  </a:solidFill>
                  <a:latin typeface="Calibri"/>
                  <a:ea typeface="Calibri"/>
                  <a:cs typeface="Calibri"/>
                  <a:sym typeface="Calibri"/>
                </a:rPr>
                <a:t>One in three children in Year 6 is overweight or obese</a:t>
              </a:r>
              <a:r>
                <a:rPr lang="en" sz="2000" b="0" i="0" u="none" strike="noStrike" cap="none" dirty="0">
                  <a:solidFill>
                    <a:srgbClr val="000000"/>
                  </a:solidFill>
                  <a:latin typeface="Calibri"/>
                  <a:ea typeface="Calibri"/>
                  <a:cs typeface="Calibri"/>
                  <a:sym typeface="Calibri"/>
                </a:rPr>
                <a:t> </a:t>
              </a:r>
              <a:endParaRPr lang="en-GB" sz="20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C00000"/>
                </a:buClr>
                <a:buSzPct val="25000"/>
                <a:buFont typeface="Calibri"/>
                <a:buNone/>
              </a:pPr>
              <a:r>
                <a:rPr lang="en" sz="2000" b="0" i="0" u="none" strike="noStrike" cap="none" dirty="0">
                  <a:solidFill>
                    <a:srgbClr val="000000"/>
                  </a:solidFill>
                  <a:latin typeface="Calibri"/>
                  <a:ea typeface="Calibri"/>
                  <a:cs typeface="Calibri"/>
                  <a:sym typeface="Calibri"/>
                </a:rPr>
                <a:t>(boys 35.2%, girls 31.7%)</a:t>
              </a:r>
            </a:p>
          </p:txBody>
        </p:sp>
        <p:grpSp>
          <p:nvGrpSpPr>
            <p:cNvPr id="51" name="Shape 120"/>
            <p:cNvGrpSpPr/>
            <p:nvPr/>
          </p:nvGrpSpPr>
          <p:grpSpPr>
            <a:xfrm>
              <a:off x="627977" y="4790877"/>
              <a:ext cx="7323743" cy="1381664"/>
              <a:chOff x="539552" y="1198519"/>
              <a:chExt cx="8208833" cy="1813101"/>
            </a:xfrm>
          </p:grpSpPr>
          <p:grpSp>
            <p:nvGrpSpPr>
              <p:cNvPr id="75" name="Shape 121"/>
              <p:cNvGrpSpPr/>
              <p:nvPr/>
            </p:nvGrpSpPr>
            <p:grpSpPr>
              <a:xfrm>
                <a:off x="4932039" y="1293786"/>
                <a:ext cx="3816346" cy="1656300"/>
                <a:chOff x="4932039" y="1293786"/>
                <a:chExt cx="3816346" cy="1656300"/>
              </a:xfrm>
            </p:grpSpPr>
            <p:pic>
              <p:nvPicPr>
                <p:cNvPr id="86" name="Shape 122"/>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7615285" y="1293786"/>
                  <a:ext cx="1133100" cy="1656300"/>
                </a:xfrm>
                <a:prstGeom prst="rect">
                  <a:avLst/>
                </a:prstGeom>
                <a:noFill/>
                <a:ln>
                  <a:noFill/>
                </a:ln>
              </p:spPr>
            </p:pic>
            <p:pic>
              <p:nvPicPr>
                <p:cNvPr id="87" name="Shape 123"/>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6304139" y="1293786"/>
                  <a:ext cx="1133100" cy="1656300"/>
                </a:xfrm>
                <a:prstGeom prst="rect">
                  <a:avLst/>
                </a:prstGeom>
                <a:noFill/>
                <a:ln>
                  <a:noFill/>
                </a:ln>
              </p:spPr>
            </p:pic>
            <p:pic>
              <p:nvPicPr>
                <p:cNvPr id="88" name="Shape 124"/>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4932039" y="1293786"/>
                  <a:ext cx="1104899" cy="1656300"/>
                </a:xfrm>
                <a:prstGeom prst="rect">
                  <a:avLst/>
                </a:prstGeom>
                <a:noFill/>
                <a:ln>
                  <a:noFill/>
                </a:ln>
              </p:spPr>
            </p:pic>
          </p:grpSp>
          <p:grpSp>
            <p:nvGrpSpPr>
              <p:cNvPr id="76" name="Shape 125"/>
              <p:cNvGrpSpPr/>
              <p:nvPr/>
            </p:nvGrpSpPr>
            <p:grpSpPr>
              <a:xfrm>
                <a:off x="539552" y="1198519"/>
                <a:ext cx="3600311" cy="1813101"/>
                <a:chOff x="539552" y="1198519"/>
                <a:chExt cx="3600311" cy="1813101"/>
              </a:xfrm>
            </p:grpSpPr>
            <p:grpSp>
              <p:nvGrpSpPr>
                <p:cNvPr id="77" name="Shape 126"/>
                <p:cNvGrpSpPr/>
                <p:nvPr/>
              </p:nvGrpSpPr>
              <p:grpSpPr>
                <a:xfrm>
                  <a:off x="1780944" y="1260188"/>
                  <a:ext cx="1033462" cy="1751432"/>
                  <a:chOff x="2555775" y="4320402"/>
                  <a:chExt cx="1614600" cy="2736300"/>
                </a:xfrm>
              </p:grpSpPr>
              <p:pic>
                <p:nvPicPr>
                  <p:cNvPr id="84" name="Shape 127"/>
                  <p:cNvPicPr preferRelativeResize="0"/>
                  <p:nvPr/>
                </p:nvPicPr>
                <p:blipFill rotWithShape="1">
                  <a:blip r:embed="rId5">
                    <a:alphaModFix/>
                    <a:extLst>
                      <a:ext uri="{28A0092B-C50C-407E-A947-70E740481C1C}">
                        <a14:useLocalDpi xmlns:a14="http://schemas.microsoft.com/office/drawing/2010/main" val="0"/>
                      </a:ext>
                    </a:extLst>
                  </a:blip>
                  <a:srcRect/>
                  <a:stretch/>
                </p:blipFill>
                <p:spPr>
                  <a:xfrm>
                    <a:off x="2555775" y="4320402"/>
                    <a:ext cx="1614600" cy="2736300"/>
                  </a:xfrm>
                  <a:prstGeom prst="rect">
                    <a:avLst/>
                  </a:prstGeom>
                  <a:noFill/>
                  <a:ln>
                    <a:noFill/>
                  </a:ln>
                </p:spPr>
              </p:pic>
              <p:sp>
                <p:nvSpPr>
                  <p:cNvPr id="85" name="Shape 128"/>
                  <p:cNvSpPr/>
                  <p:nvPr/>
                </p:nvSpPr>
                <p:spPr>
                  <a:xfrm>
                    <a:off x="2985018" y="5404170"/>
                    <a:ext cx="741899" cy="654599"/>
                  </a:xfrm>
                  <a:prstGeom prst="triangle">
                    <a:avLst>
                      <a:gd name="adj" fmla="val 50000"/>
                    </a:avLst>
                  </a:prstGeom>
                  <a:solidFill>
                    <a:schemeClr val="lt1"/>
                  </a:solidFill>
                  <a:ln w="28575" cap="flat" cmpd="sng">
                    <a:solidFill>
                      <a:schemeClr val="dk1"/>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Calibri"/>
                      <a:ea typeface="Calibri"/>
                      <a:cs typeface="Calibri"/>
                      <a:sym typeface="Calibri"/>
                    </a:endParaRPr>
                  </a:p>
                </p:txBody>
              </p:sp>
            </p:grpSp>
            <p:grpSp>
              <p:nvGrpSpPr>
                <p:cNvPr id="78" name="Shape 129"/>
                <p:cNvGrpSpPr/>
                <p:nvPr/>
              </p:nvGrpSpPr>
              <p:grpSpPr>
                <a:xfrm>
                  <a:off x="3106400" y="1198519"/>
                  <a:ext cx="1033462" cy="1751432"/>
                  <a:chOff x="2555775" y="4224053"/>
                  <a:chExt cx="1614600" cy="2736300"/>
                </a:xfrm>
              </p:grpSpPr>
              <p:pic>
                <p:nvPicPr>
                  <p:cNvPr id="82" name="Shape 130"/>
                  <p:cNvPicPr preferRelativeResize="0"/>
                  <p:nvPr/>
                </p:nvPicPr>
                <p:blipFill rotWithShape="1">
                  <a:blip r:embed="rId5">
                    <a:alphaModFix/>
                    <a:extLst>
                      <a:ext uri="{28A0092B-C50C-407E-A947-70E740481C1C}">
                        <a14:useLocalDpi xmlns:a14="http://schemas.microsoft.com/office/drawing/2010/main" val="0"/>
                      </a:ext>
                    </a:extLst>
                  </a:blip>
                  <a:srcRect/>
                  <a:stretch/>
                </p:blipFill>
                <p:spPr>
                  <a:xfrm>
                    <a:off x="2555775" y="4224053"/>
                    <a:ext cx="1614600" cy="2736300"/>
                  </a:xfrm>
                  <a:prstGeom prst="rect">
                    <a:avLst/>
                  </a:prstGeom>
                  <a:noFill/>
                  <a:ln>
                    <a:noFill/>
                  </a:ln>
                </p:spPr>
              </p:pic>
              <p:sp>
                <p:nvSpPr>
                  <p:cNvPr id="83" name="Shape 131"/>
                  <p:cNvSpPr/>
                  <p:nvPr/>
                </p:nvSpPr>
                <p:spPr>
                  <a:xfrm>
                    <a:off x="2992106" y="5313515"/>
                    <a:ext cx="741899" cy="654599"/>
                  </a:xfrm>
                  <a:prstGeom prst="triangle">
                    <a:avLst>
                      <a:gd name="adj" fmla="val 50000"/>
                    </a:avLst>
                  </a:prstGeom>
                  <a:solidFill>
                    <a:schemeClr val="lt1"/>
                  </a:solidFill>
                  <a:ln w="28575" cap="flat" cmpd="sng">
                    <a:solidFill>
                      <a:schemeClr val="dk1"/>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Calibri"/>
                      <a:ea typeface="Calibri"/>
                      <a:cs typeface="Calibri"/>
                      <a:sym typeface="Calibri"/>
                    </a:endParaRPr>
                  </a:p>
                </p:txBody>
              </p:sp>
            </p:grpSp>
            <p:grpSp>
              <p:nvGrpSpPr>
                <p:cNvPr id="79" name="Shape 132"/>
                <p:cNvGrpSpPr/>
                <p:nvPr/>
              </p:nvGrpSpPr>
              <p:grpSpPr>
                <a:xfrm>
                  <a:off x="539552" y="1221750"/>
                  <a:ext cx="1080093" cy="1736354"/>
                  <a:chOff x="7164288" y="2694211"/>
                  <a:chExt cx="2820300" cy="4533899"/>
                </a:xfrm>
              </p:grpSpPr>
              <p:pic>
                <p:nvPicPr>
                  <p:cNvPr id="80" name="Shape 133"/>
                  <p:cNvPicPr preferRelativeResize="0"/>
                  <p:nvPr/>
                </p:nvPicPr>
                <p:blipFill rotWithShape="1">
                  <a:blip r:embed="rId6">
                    <a:alphaModFix/>
                    <a:extLst>
                      <a:ext uri="{28A0092B-C50C-407E-A947-70E740481C1C}">
                        <a14:useLocalDpi xmlns:a14="http://schemas.microsoft.com/office/drawing/2010/main" val="0"/>
                      </a:ext>
                    </a:extLst>
                  </a:blip>
                  <a:srcRect/>
                  <a:stretch/>
                </p:blipFill>
                <p:spPr>
                  <a:xfrm>
                    <a:off x="7164288" y="2694211"/>
                    <a:ext cx="2820300" cy="4533899"/>
                  </a:xfrm>
                  <a:prstGeom prst="rect">
                    <a:avLst/>
                  </a:prstGeom>
                  <a:noFill/>
                  <a:ln>
                    <a:noFill/>
                  </a:ln>
                </p:spPr>
              </p:pic>
              <p:sp>
                <p:nvSpPr>
                  <p:cNvPr id="81" name="Shape 134"/>
                  <p:cNvSpPr/>
                  <p:nvPr/>
                </p:nvSpPr>
                <p:spPr>
                  <a:xfrm>
                    <a:off x="7830000" y="4603723"/>
                    <a:ext cx="1259700" cy="1080000"/>
                  </a:xfrm>
                  <a:prstGeom prst="triangle">
                    <a:avLst>
                      <a:gd name="adj" fmla="val 50000"/>
                    </a:avLst>
                  </a:prstGeom>
                  <a:solidFill>
                    <a:srgbClr val="00AE9E"/>
                  </a:solidFill>
                  <a:ln w="28575" cap="flat" cmpd="sng">
                    <a:solidFill>
                      <a:schemeClr val="dk1"/>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Calibri"/>
                      <a:ea typeface="Calibri"/>
                      <a:cs typeface="Calibri"/>
                      <a:sym typeface="Calibri"/>
                    </a:endParaRPr>
                  </a:p>
                </p:txBody>
              </p:sp>
            </p:grpSp>
          </p:grpSp>
        </p:grpSp>
        <p:grpSp>
          <p:nvGrpSpPr>
            <p:cNvPr id="52" name="Shape 135"/>
            <p:cNvGrpSpPr/>
            <p:nvPr/>
          </p:nvGrpSpPr>
          <p:grpSpPr>
            <a:xfrm>
              <a:off x="627977" y="2595201"/>
              <a:ext cx="7902008" cy="1025205"/>
              <a:chOff x="179512" y="3140967"/>
              <a:chExt cx="8856983" cy="1345334"/>
            </a:xfrm>
          </p:grpSpPr>
          <p:grpSp>
            <p:nvGrpSpPr>
              <p:cNvPr id="53" name="Shape 136"/>
              <p:cNvGrpSpPr/>
              <p:nvPr/>
            </p:nvGrpSpPr>
            <p:grpSpPr>
              <a:xfrm>
                <a:off x="4619537" y="3212975"/>
                <a:ext cx="4416958" cy="1224135"/>
                <a:chOff x="4619537" y="3212975"/>
                <a:chExt cx="4416958" cy="1224135"/>
              </a:xfrm>
            </p:grpSpPr>
            <p:pic>
              <p:nvPicPr>
                <p:cNvPr id="70" name="Shape 137"/>
                <p:cNvPicPr preferRelativeResize="0"/>
                <p:nvPr/>
              </p:nvPicPr>
              <p:blipFill rotWithShape="1">
                <a:blip r:embed="rId7">
                  <a:alphaModFix/>
                  <a:extLst>
                    <a:ext uri="{28A0092B-C50C-407E-A947-70E740481C1C}">
                      <a14:useLocalDpi xmlns:a14="http://schemas.microsoft.com/office/drawing/2010/main" val="0"/>
                    </a:ext>
                  </a:extLst>
                </a:blip>
                <a:srcRect/>
                <a:stretch/>
              </p:blipFill>
              <p:spPr>
                <a:xfrm>
                  <a:off x="6470737" y="3212975"/>
                  <a:ext cx="837566" cy="1224135"/>
                </a:xfrm>
                <a:prstGeom prst="rect">
                  <a:avLst/>
                </a:prstGeom>
                <a:noFill/>
                <a:ln>
                  <a:noFill/>
                </a:ln>
              </p:spPr>
            </p:pic>
            <p:pic>
              <p:nvPicPr>
                <p:cNvPr id="71" name="Shape 138"/>
                <p:cNvPicPr preferRelativeResize="0"/>
                <p:nvPr/>
              </p:nvPicPr>
              <p:blipFill rotWithShape="1">
                <a:blip r:embed="rId7">
                  <a:alphaModFix/>
                  <a:extLst>
                    <a:ext uri="{28A0092B-C50C-407E-A947-70E740481C1C}">
                      <a14:useLocalDpi xmlns:a14="http://schemas.microsoft.com/office/drawing/2010/main" val="0"/>
                    </a:ext>
                  </a:extLst>
                </a:blip>
                <a:srcRect/>
                <a:stretch/>
              </p:blipFill>
              <p:spPr>
                <a:xfrm>
                  <a:off x="5534632" y="3212975"/>
                  <a:ext cx="837566" cy="1224135"/>
                </a:xfrm>
                <a:prstGeom prst="rect">
                  <a:avLst/>
                </a:prstGeom>
                <a:noFill/>
                <a:ln>
                  <a:noFill/>
                </a:ln>
              </p:spPr>
            </p:pic>
            <p:pic>
              <p:nvPicPr>
                <p:cNvPr id="72" name="Shape 139"/>
                <p:cNvPicPr preferRelativeResize="0"/>
                <p:nvPr/>
              </p:nvPicPr>
              <p:blipFill rotWithShape="1">
                <a:blip r:embed="rId7">
                  <a:alphaModFix/>
                  <a:extLst>
                    <a:ext uri="{28A0092B-C50C-407E-A947-70E740481C1C}">
                      <a14:useLocalDpi xmlns:a14="http://schemas.microsoft.com/office/drawing/2010/main" val="0"/>
                    </a:ext>
                  </a:extLst>
                </a:blip>
                <a:srcRect/>
                <a:stretch/>
              </p:blipFill>
              <p:spPr>
                <a:xfrm>
                  <a:off x="7334832" y="3212975"/>
                  <a:ext cx="837566" cy="1224135"/>
                </a:xfrm>
                <a:prstGeom prst="rect">
                  <a:avLst/>
                </a:prstGeom>
                <a:noFill/>
                <a:ln>
                  <a:noFill/>
                </a:ln>
              </p:spPr>
            </p:pic>
            <p:pic>
              <p:nvPicPr>
                <p:cNvPr id="73" name="Shape 140"/>
                <p:cNvPicPr preferRelativeResize="0"/>
                <p:nvPr/>
              </p:nvPicPr>
              <p:blipFill rotWithShape="1">
                <a:blip r:embed="rId7">
                  <a:alphaModFix/>
                  <a:extLst>
                    <a:ext uri="{28A0092B-C50C-407E-A947-70E740481C1C}">
                      <a14:useLocalDpi xmlns:a14="http://schemas.microsoft.com/office/drawing/2010/main" val="0"/>
                    </a:ext>
                  </a:extLst>
                </a:blip>
                <a:srcRect/>
                <a:stretch/>
              </p:blipFill>
              <p:spPr>
                <a:xfrm>
                  <a:off x="8198928" y="3212975"/>
                  <a:ext cx="837566" cy="1224135"/>
                </a:xfrm>
                <a:prstGeom prst="rect">
                  <a:avLst/>
                </a:prstGeom>
                <a:noFill/>
                <a:ln>
                  <a:noFill/>
                </a:ln>
              </p:spPr>
            </p:pic>
            <p:pic>
              <p:nvPicPr>
                <p:cNvPr id="74" name="Shape 141"/>
                <p:cNvPicPr preferRelativeResize="0"/>
                <p:nvPr/>
              </p:nvPicPr>
              <p:blipFill rotWithShape="1">
                <a:blip r:embed="rId8">
                  <a:alphaModFix/>
                  <a:extLst>
                    <a:ext uri="{28A0092B-C50C-407E-A947-70E740481C1C}">
                      <a14:useLocalDpi xmlns:a14="http://schemas.microsoft.com/office/drawing/2010/main" val="0"/>
                    </a:ext>
                  </a:extLst>
                </a:blip>
                <a:srcRect/>
                <a:stretch/>
              </p:blipFill>
              <p:spPr>
                <a:xfrm>
                  <a:off x="4619537" y="3212975"/>
                  <a:ext cx="816559" cy="1224135"/>
                </a:xfrm>
                <a:prstGeom prst="rect">
                  <a:avLst/>
                </a:prstGeom>
                <a:noFill/>
                <a:ln>
                  <a:noFill/>
                </a:ln>
              </p:spPr>
            </p:pic>
          </p:grpSp>
          <p:grpSp>
            <p:nvGrpSpPr>
              <p:cNvPr id="54" name="Shape 142"/>
              <p:cNvGrpSpPr/>
              <p:nvPr/>
            </p:nvGrpSpPr>
            <p:grpSpPr>
              <a:xfrm>
                <a:off x="179512" y="3140967"/>
                <a:ext cx="4248471" cy="1345334"/>
                <a:chOff x="179512" y="3140967"/>
                <a:chExt cx="4248471" cy="1345334"/>
              </a:xfrm>
            </p:grpSpPr>
            <p:grpSp>
              <p:nvGrpSpPr>
                <p:cNvPr id="55" name="Shape 143"/>
                <p:cNvGrpSpPr/>
                <p:nvPr/>
              </p:nvGrpSpPr>
              <p:grpSpPr>
                <a:xfrm>
                  <a:off x="1043607" y="3142572"/>
                  <a:ext cx="763928" cy="1294538"/>
                  <a:chOff x="2555775" y="3284983"/>
                  <a:chExt cx="1614739" cy="2736303"/>
                </a:xfrm>
              </p:grpSpPr>
              <p:pic>
                <p:nvPicPr>
                  <p:cNvPr id="68" name="Shape 144"/>
                  <p:cNvPicPr preferRelativeResize="0"/>
                  <p:nvPr/>
                </p:nvPicPr>
                <p:blipFill rotWithShape="1">
                  <a:blip r:embed="rId9">
                    <a:alphaModFix/>
                    <a:extLst>
                      <a:ext uri="{28A0092B-C50C-407E-A947-70E740481C1C}">
                        <a14:useLocalDpi xmlns:a14="http://schemas.microsoft.com/office/drawing/2010/main" val="0"/>
                      </a:ext>
                    </a:extLst>
                  </a:blip>
                  <a:srcRect/>
                  <a:stretch/>
                </p:blipFill>
                <p:spPr>
                  <a:xfrm>
                    <a:off x="2555775" y="3284983"/>
                    <a:ext cx="1614739" cy="2736303"/>
                  </a:xfrm>
                  <a:prstGeom prst="rect">
                    <a:avLst/>
                  </a:prstGeom>
                  <a:noFill/>
                  <a:ln>
                    <a:noFill/>
                  </a:ln>
                </p:spPr>
              </p:pic>
              <p:sp>
                <p:nvSpPr>
                  <p:cNvPr id="69" name="Shape 145"/>
                  <p:cNvSpPr/>
                  <p:nvPr/>
                </p:nvSpPr>
                <p:spPr>
                  <a:xfrm>
                    <a:off x="2985016" y="4391531"/>
                    <a:ext cx="741909" cy="654625"/>
                  </a:xfrm>
                  <a:prstGeom prst="triangle">
                    <a:avLst>
                      <a:gd name="adj" fmla="val 50000"/>
                    </a:avLst>
                  </a:prstGeom>
                  <a:solidFill>
                    <a:schemeClr val="lt1"/>
                  </a:solidFill>
                  <a:ln w="28575" cap="flat" cmpd="sng">
                    <a:solidFill>
                      <a:schemeClr val="dk1"/>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Calibri"/>
                      <a:ea typeface="Calibri"/>
                      <a:cs typeface="Calibri"/>
                      <a:sym typeface="Calibri"/>
                    </a:endParaRPr>
                  </a:p>
                </p:txBody>
              </p:sp>
            </p:grpSp>
            <p:grpSp>
              <p:nvGrpSpPr>
                <p:cNvPr id="56" name="Shape 146"/>
                <p:cNvGrpSpPr/>
                <p:nvPr/>
              </p:nvGrpSpPr>
              <p:grpSpPr>
                <a:xfrm>
                  <a:off x="1935862" y="3140968"/>
                  <a:ext cx="763928" cy="1294538"/>
                  <a:chOff x="2555775" y="3284983"/>
                  <a:chExt cx="1614739" cy="2736303"/>
                </a:xfrm>
              </p:grpSpPr>
              <p:pic>
                <p:nvPicPr>
                  <p:cNvPr id="66" name="Shape 147"/>
                  <p:cNvPicPr preferRelativeResize="0"/>
                  <p:nvPr/>
                </p:nvPicPr>
                <p:blipFill rotWithShape="1">
                  <a:blip r:embed="rId9">
                    <a:alphaModFix/>
                    <a:extLst>
                      <a:ext uri="{28A0092B-C50C-407E-A947-70E740481C1C}">
                        <a14:useLocalDpi xmlns:a14="http://schemas.microsoft.com/office/drawing/2010/main" val="0"/>
                      </a:ext>
                    </a:extLst>
                  </a:blip>
                  <a:srcRect/>
                  <a:stretch/>
                </p:blipFill>
                <p:spPr>
                  <a:xfrm>
                    <a:off x="2555775" y="3284983"/>
                    <a:ext cx="1614739" cy="2736303"/>
                  </a:xfrm>
                  <a:prstGeom prst="rect">
                    <a:avLst/>
                  </a:prstGeom>
                  <a:noFill/>
                  <a:ln>
                    <a:noFill/>
                  </a:ln>
                </p:spPr>
              </p:pic>
              <p:sp>
                <p:nvSpPr>
                  <p:cNvPr id="67" name="Shape 148"/>
                  <p:cNvSpPr/>
                  <p:nvPr/>
                </p:nvSpPr>
                <p:spPr>
                  <a:xfrm>
                    <a:off x="2985016" y="4391531"/>
                    <a:ext cx="741909" cy="654625"/>
                  </a:xfrm>
                  <a:prstGeom prst="triangle">
                    <a:avLst>
                      <a:gd name="adj" fmla="val 50000"/>
                    </a:avLst>
                  </a:prstGeom>
                  <a:solidFill>
                    <a:schemeClr val="lt1"/>
                  </a:solidFill>
                  <a:ln w="28575" cap="flat" cmpd="sng">
                    <a:solidFill>
                      <a:schemeClr val="dk1"/>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Calibri"/>
                      <a:ea typeface="Calibri"/>
                      <a:cs typeface="Calibri"/>
                      <a:sym typeface="Calibri"/>
                    </a:endParaRPr>
                  </a:p>
                </p:txBody>
              </p:sp>
            </p:grpSp>
            <p:grpSp>
              <p:nvGrpSpPr>
                <p:cNvPr id="57" name="Shape 149"/>
                <p:cNvGrpSpPr/>
                <p:nvPr/>
              </p:nvGrpSpPr>
              <p:grpSpPr>
                <a:xfrm>
                  <a:off x="2799958" y="3142572"/>
                  <a:ext cx="763928" cy="1294538"/>
                  <a:chOff x="2555775" y="3284983"/>
                  <a:chExt cx="1614739" cy="2736303"/>
                </a:xfrm>
              </p:grpSpPr>
              <p:pic>
                <p:nvPicPr>
                  <p:cNvPr id="64" name="Shape 150"/>
                  <p:cNvPicPr preferRelativeResize="0"/>
                  <p:nvPr/>
                </p:nvPicPr>
                <p:blipFill rotWithShape="1">
                  <a:blip r:embed="rId9">
                    <a:alphaModFix/>
                    <a:extLst>
                      <a:ext uri="{28A0092B-C50C-407E-A947-70E740481C1C}">
                        <a14:useLocalDpi xmlns:a14="http://schemas.microsoft.com/office/drawing/2010/main" val="0"/>
                      </a:ext>
                    </a:extLst>
                  </a:blip>
                  <a:srcRect/>
                  <a:stretch/>
                </p:blipFill>
                <p:spPr>
                  <a:xfrm>
                    <a:off x="2555775" y="3284983"/>
                    <a:ext cx="1614739" cy="2736303"/>
                  </a:xfrm>
                  <a:prstGeom prst="rect">
                    <a:avLst/>
                  </a:prstGeom>
                  <a:noFill/>
                  <a:ln>
                    <a:noFill/>
                  </a:ln>
                </p:spPr>
              </p:pic>
              <p:sp>
                <p:nvSpPr>
                  <p:cNvPr id="65" name="Shape 151"/>
                  <p:cNvSpPr/>
                  <p:nvPr/>
                </p:nvSpPr>
                <p:spPr>
                  <a:xfrm>
                    <a:off x="2985016" y="4391531"/>
                    <a:ext cx="741909" cy="654625"/>
                  </a:xfrm>
                  <a:prstGeom prst="triangle">
                    <a:avLst>
                      <a:gd name="adj" fmla="val 50000"/>
                    </a:avLst>
                  </a:prstGeom>
                  <a:solidFill>
                    <a:schemeClr val="lt1"/>
                  </a:solidFill>
                  <a:ln w="28575" cap="flat" cmpd="sng">
                    <a:solidFill>
                      <a:schemeClr val="dk1"/>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Calibri"/>
                      <a:ea typeface="Calibri"/>
                      <a:cs typeface="Calibri"/>
                      <a:sym typeface="Calibri"/>
                    </a:endParaRPr>
                  </a:p>
                </p:txBody>
              </p:sp>
            </p:grpSp>
            <p:grpSp>
              <p:nvGrpSpPr>
                <p:cNvPr id="58" name="Shape 152"/>
                <p:cNvGrpSpPr/>
                <p:nvPr/>
              </p:nvGrpSpPr>
              <p:grpSpPr>
                <a:xfrm>
                  <a:off x="3664055" y="3142572"/>
                  <a:ext cx="763928" cy="1294538"/>
                  <a:chOff x="2555775" y="3284983"/>
                  <a:chExt cx="1614739" cy="2736303"/>
                </a:xfrm>
              </p:grpSpPr>
              <p:pic>
                <p:nvPicPr>
                  <p:cNvPr id="62" name="Shape 153"/>
                  <p:cNvPicPr preferRelativeResize="0"/>
                  <p:nvPr/>
                </p:nvPicPr>
                <p:blipFill rotWithShape="1">
                  <a:blip r:embed="rId9">
                    <a:alphaModFix/>
                    <a:extLst>
                      <a:ext uri="{28A0092B-C50C-407E-A947-70E740481C1C}">
                        <a14:useLocalDpi xmlns:a14="http://schemas.microsoft.com/office/drawing/2010/main" val="0"/>
                      </a:ext>
                    </a:extLst>
                  </a:blip>
                  <a:srcRect/>
                  <a:stretch/>
                </p:blipFill>
                <p:spPr>
                  <a:xfrm>
                    <a:off x="2555775" y="3284983"/>
                    <a:ext cx="1614739" cy="2736303"/>
                  </a:xfrm>
                  <a:prstGeom prst="rect">
                    <a:avLst/>
                  </a:prstGeom>
                  <a:noFill/>
                  <a:ln>
                    <a:noFill/>
                  </a:ln>
                </p:spPr>
              </p:pic>
              <p:sp>
                <p:nvSpPr>
                  <p:cNvPr id="63" name="Shape 154"/>
                  <p:cNvSpPr/>
                  <p:nvPr/>
                </p:nvSpPr>
                <p:spPr>
                  <a:xfrm>
                    <a:off x="2985016" y="4391531"/>
                    <a:ext cx="741909" cy="654625"/>
                  </a:xfrm>
                  <a:prstGeom prst="triangle">
                    <a:avLst>
                      <a:gd name="adj" fmla="val 50000"/>
                    </a:avLst>
                  </a:prstGeom>
                  <a:solidFill>
                    <a:schemeClr val="lt1"/>
                  </a:solidFill>
                  <a:ln w="28575" cap="flat" cmpd="sng">
                    <a:solidFill>
                      <a:schemeClr val="dk1"/>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Calibri"/>
                      <a:ea typeface="Calibri"/>
                      <a:cs typeface="Calibri"/>
                      <a:sym typeface="Calibri"/>
                    </a:endParaRPr>
                  </a:p>
                </p:txBody>
              </p:sp>
            </p:grpSp>
            <p:grpSp>
              <p:nvGrpSpPr>
                <p:cNvPr id="59" name="Shape 155"/>
                <p:cNvGrpSpPr/>
                <p:nvPr/>
              </p:nvGrpSpPr>
              <p:grpSpPr>
                <a:xfrm>
                  <a:off x="179512" y="3140967"/>
                  <a:ext cx="836881" cy="1345334"/>
                  <a:chOff x="7164288" y="1124744"/>
                  <a:chExt cx="2820367" cy="4533899"/>
                </a:xfrm>
              </p:grpSpPr>
              <p:pic>
                <p:nvPicPr>
                  <p:cNvPr id="60" name="Shape 156"/>
                  <p:cNvPicPr preferRelativeResize="0"/>
                  <p:nvPr/>
                </p:nvPicPr>
                <p:blipFill rotWithShape="1">
                  <a:blip r:embed="rId10">
                    <a:alphaModFix/>
                    <a:extLst>
                      <a:ext uri="{28A0092B-C50C-407E-A947-70E740481C1C}">
                        <a14:useLocalDpi xmlns:a14="http://schemas.microsoft.com/office/drawing/2010/main" val="0"/>
                      </a:ext>
                    </a:extLst>
                  </a:blip>
                  <a:srcRect/>
                  <a:stretch/>
                </p:blipFill>
                <p:spPr>
                  <a:xfrm>
                    <a:off x="7164288" y="1124744"/>
                    <a:ext cx="2820367" cy="4533899"/>
                  </a:xfrm>
                  <a:prstGeom prst="rect">
                    <a:avLst/>
                  </a:prstGeom>
                  <a:noFill/>
                  <a:ln>
                    <a:noFill/>
                  </a:ln>
                </p:spPr>
              </p:pic>
              <p:sp>
                <p:nvSpPr>
                  <p:cNvPr id="61" name="Shape 157"/>
                  <p:cNvSpPr/>
                  <p:nvPr/>
                </p:nvSpPr>
                <p:spPr>
                  <a:xfrm>
                    <a:off x="7830002" y="2946056"/>
                    <a:ext cx="1259630" cy="1080119"/>
                  </a:xfrm>
                  <a:prstGeom prst="triangle">
                    <a:avLst>
                      <a:gd name="adj" fmla="val 50000"/>
                    </a:avLst>
                  </a:prstGeom>
                  <a:solidFill>
                    <a:srgbClr val="00AE9E"/>
                  </a:solidFill>
                  <a:ln w="28575" cap="flat" cmpd="sng">
                    <a:solidFill>
                      <a:schemeClr val="dk1"/>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a:solidFill>
                        <a:schemeClr val="lt1"/>
                      </a:solidFill>
                      <a:latin typeface="Calibri"/>
                      <a:ea typeface="Calibri"/>
                      <a:cs typeface="Calibri"/>
                      <a:sym typeface="Calibri"/>
                    </a:endParaRPr>
                  </a:p>
                </p:txBody>
              </p:sp>
            </p:grpSp>
          </p:grpSp>
        </p:grpSp>
      </p:grpSp>
      <p:sp>
        <p:nvSpPr>
          <p:cNvPr id="45" name="Shape 180"/>
          <p:cNvSpPr txBox="1"/>
          <p:nvPr/>
        </p:nvSpPr>
        <p:spPr>
          <a:xfrm>
            <a:off x="493414" y="6577917"/>
            <a:ext cx="7353899" cy="276899"/>
          </a:xfrm>
          <a:prstGeom prst="rect">
            <a:avLst/>
          </a:prstGeom>
          <a:noFill/>
          <a:ln>
            <a:noFill/>
          </a:ln>
        </p:spPr>
        <p:txBody>
          <a:bodyPr lIns="91425" tIns="45700" rIns="91425" bIns="45700" anchor="t" anchorCtr="0">
            <a:noAutofit/>
          </a:bodyPr>
          <a:lstStyle/>
          <a:p>
            <a:pPr lvl="0">
              <a:buSzPct val="25000"/>
            </a:pPr>
            <a:r>
              <a:rPr lang="en" sz="1000" b="1" dirty="0">
                <a:ea typeface="Calibri"/>
                <a:cs typeface="Arial" panose="020B0604020202020204" pitchFamily="34" charset="0"/>
                <a:sym typeface="Calibri"/>
              </a:rPr>
              <a:t>Adapted from: </a:t>
            </a:r>
            <a:r>
              <a:rPr lang="en" sz="1000" dirty="0">
                <a:solidFill>
                  <a:schemeClr val="hlink"/>
                </a:solidFill>
                <a:ea typeface="Calibri"/>
                <a:cs typeface="Calibri"/>
                <a:sym typeface="Calibri"/>
                <a:hlinkClick r:id="rId11"/>
              </a:rPr>
              <a:t>http://www.noo.org.uk/slide_sets</a:t>
            </a:r>
            <a:r>
              <a:rPr lang="en" sz="1000" dirty="0">
                <a:solidFill>
                  <a:srgbClr val="C00000"/>
                </a:solidFill>
                <a:ea typeface="Calibri"/>
                <a:cs typeface="Calibri"/>
                <a:sym typeface="Calibri"/>
              </a:rPr>
              <a:t> </a:t>
            </a:r>
            <a:endParaRPr lang="en" sz="1000" dirty="0">
              <a:solidFill>
                <a:schemeClr val="hlink"/>
              </a:solidFill>
              <a:ea typeface="Calibri"/>
              <a:cs typeface="Arial" panose="020B0604020202020204" pitchFamily="34" charset="0"/>
              <a:sym typeface="Calibri"/>
              <a:hlinkClick r:id="rId12"/>
            </a:endParaRPr>
          </a:p>
        </p:txBody>
      </p:sp>
    </p:spTree>
    <p:extLst>
      <p:ext uri="{BB962C8B-B14F-4D97-AF65-F5344CB8AC3E}">
        <p14:creationId xmlns:p14="http://schemas.microsoft.com/office/powerpoint/2010/main" val="192561897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180"/>
          <p:cNvSpPr txBox="1"/>
          <p:nvPr/>
        </p:nvSpPr>
        <p:spPr>
          <a:xfrm>
            <a:off x="493414" y="6577917"/>
            <a:ext cx="7353899" cy="276899"/>
          </a:xfrm>
          <a:prstGeom prst="rect">
            <a:avLst/>
          </a:prstGeom>
          <a:noFill/>
          <a:ln>
            <a:noFill/>
          </a:ln>
        </p:spPr>
        <p:txBody>
          <a:bodyPr lIns="91425" tIns="45700" rIns="91425" bIns="45700" anchor="t" anchorCtr="0">
            <a:noAutofit/>
          </a:bodyPr>
          <a:lstStyle/>
          <a:p>
            <a:pPr lvl="0">
              <a:buSzPct val="25000"/>
            </a:pPr>
            <a:r>
              <a:rPr lang="en" sz="1000" b="1" dirty="0">
                <a:latin typeface="Arial" panose="020B0604020202020204" pitchFamily="34" charset="0"/>
                <a:ea typeface="Calibri"/>
                <a:cs typeface="Arial" panose="020B0604020202020204" pitchFamily="34" charset="0"/>
                <a:sym typeface="Calibri"/>
              </a:rPr>
              <a:t>Adapted from:  </a:t>
            </a:r>
            <a:r>
              <a:rPr lang="en" sz="1000" dirty="0">
                <a:solidFill>
                  <a:schemeClr val="hlink"/>
                </a:solidFill>
                <a:latin typeface="Arial" panose="020B0604020202020204" pitchFamily="34" charset="0"/>
                <a:ea typeface="Calibri"/>
                <a:cs typeface="Arial" panose="020B0604020202020204" pitchFamily="34" charset="0"/>
                <a:sym typeface="Calibri"/>
                <a:hlinkClick r:id="rId3"/>
              </a:rPr>
              <a:t>https://www.noo.org.uk/gsf.php5?f=313571&amp;fv=21149</a:t>
            </a:r>
          </a:p>
        </p:txBody>
      </p:sp>
      <p:pic>
        <p:nvPicPr>
          <p:cNvPr id="7" name="Shape 198"/>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356902" y="1131454"/>
            <a:ext cx="8430196" cy="5148693"/>
          </a:xfrm>
          <a:prstGeom prst="rect">
            <a:avLst/>
          </a:prstGeom>
          <a:noFill/>
          <a:ln>
            <a:noFill/>
          </a:ln>
        </p:spPr>
      </p:pic>
    </p:spTree>
    <p:extLst>
      <p:ext uri="{BB962C8B-B14F-4D97-AF65-F5344CB8AC3E}">
        <p14:creationId xmlns:p14="http://schemas.microsoft.com/office/powerpoint/2010/main" val="3113000022"/>
      </p:ext>
    </p:extLst>
  </p:cSld>
  <p:clrMapOvr>
    <a:masterClrMapping/>
  </p:clrMapOvr>
  <p:timing>
    <p:tnLst>
      <p:par>
        <p:cTn id="1" dur="indefinite" restart="never" nodeType="tmRoot"/>
      </p:par>
    </p:tnLst>
  </p:timing>
</p:sld>
</file>

<file path=ppt/theme/theme1.xml><?xml version="1.0" encoding="utf-8"?>
<a:theme xmlns:a="http://schemas.openxmlformats.org/drawingml/2006/main" name="School Food Plan">
  <a:themeElements>
    <a:clrScheme name="Custom 1">
      <a:dk1>
        <a:srgbClr val="000000"/>
      </a:dk1>
      <a:lt1>
        <a:srgbClr val="FFFFFF"/>
      </a:lt1>
      <a:dk2>
        <a:srgbClr val="1F497D"/>
      </a:dk2>
      <a:lt2>
        <a:srgbClr val="F4EED3"/>
      </a:lt2>
      <a:accent1>
        <a:srgbClr val="3A6E6B"/>
      </a:accent1>
      <a:accent2>
        <a:srgbClr val="D15C5C"/>
      </a:accent2>
      <a:accent3>
        <a:srgbClr val="9BBB59"/>
      </a:accent3>
      <a:accent4>
        <a:srgbClr val="8064A2"/>
      </a:accent4>
      <a:accent5>
        <a:srgbClr val="4BACC6"/>
      </a:accent5>
      <a:accent6>
        <a:srgbClr val="F79646"/>
      </a:accent6>
      <a:hlink>
        <a:srgbClr val="1F497D"/>
      </a:hlink>
      <a:folHlink>
        <a:srgbClr val="800080"/>
      </a:folHlink>
    </a:clrScheme>
    <a:fontScheme name="Office 2">
      <a:majorFont>
        <a:latin typeface="Georgia"/>
        <a:ea typeface=""/>
        <a:cs typeface=""/>
        <a:font script="Jpan" typeface="ＭＳ 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Arial"/>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2400</TotalTime>
  <Words>4313</Words>
  <Application>Microsoft Office PowerPoint</Application>
  <PresentationFormat>On-screen Show (4:3)</PresentationFormat>
  <Paragraphs>499</Paragraphs>
  <Slides>28</Slides>
  <Notes>28</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School Food Plan</vt:lpstr>
      <vt:lpstr>The Importance of a Good School Food Culture </vt:lpstr>
      <vt:lpstr>Session Aims and Objectives</vt:lpstr>
      <vt:lpstr>Sugar Activity Ice-breaker</vt:lpstr>
      <vt:lpstr>PowerPoint Presentation</vt:lpstr>
      <vt:lpstr>PowerPoint Presentation</vt:lpstr>
      <vt:lpstr>Section 1</vt:lpstr>
      <vt:lpstr>What Has Been Happening In School Food?</vt:lpstr>
      <vt:lpstr>PowerPoint Presentation</vt:lpstr>
      <vt:lpstr>PowerPoint Presentation</vt:lpstr>
      <vt:lpstr>Question?</vt:lpstr>
      <vt:lpstr>Question?</vt:lpstr>
      <vt:lpstr>PowerPoint Presentation</vt:lpstr>
      <vt:lpstr>Group Discussion: Mixed Messages</vt:lpstr>
      <vt:lpstr>Section 1: Key Messages</vt:lpstr>
      <vt:lpstr>Section 2</vt:lpstr>
      <vt:lpstr>The Whole School Approach</vt:lpstr>
      <vt:lpstr>What Is A Healthy Balanced Diet?</vt:lpstr>
      <vt:lpstr>Individual Schools</vt:lpstr>
      <vt:lpstr>PowerPoint Presentation</vt:lpstr>
      <vt:lpstr>PowerPoint Presentation</vt:lpstr>
      <vt:lpstr>Section 2: Key Messages</vt:lpstr>
      <vt:lpstr>Section 3</vt:lpstr>
      <vt:lpstr>Action Planning</vt:lpstr>
      <vt:lpstr>PowerPoint Presentation</vt:lpstr>
      <vt:lpstr>PowerPoint Presentation</vt:lpstr>
      <vt:lpstr>Conclusion and Evaluation</vt:lpstr>
      <vt:lpstr>PowerPoint Presentation</vt:lpstr>
      <vt:lpstr>What Is Happening In Our Local Area?</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Darren Goodall</dc:creator>
  <cp:lastModifiedBy>Sarah Grant</cp:lastModifiedBy>
  <cp:revision>209</cp:revision>
  <cp:lastPrinted>2016-03-16T17:44:22Z</cp:lastPrinted>
  <dcterms:created xsi:type="dcterms:W3CDTF">2016-01-25T11:51:22Z</dcterms:created>
  <dcterms:modified xsi:type="dcterms:W3CDTF">2016-03-17T10:17:06Z</dcterms:modified>
</cp:coreProperties>
</file>