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5" r:id="rId2"/>
    <p:sldId id="304" r:id="rId3"/>
    <p:sldId id="270" r:id="rId4"/>
    <p:sldId id="302" r:id="rId5"/>
    <p:sldId id="303" r:id="rId6"/>
    <p:sldId id="305" r:id="rId7"/>
    <p:sldId id="306" r:id="rId8"/>
    <p:sldId id="316" r:id="rId9"/>
    <p:sldId id="307" r:id="rId10"/>
    <p:sldId id="315" r:id="rId11"/>
    <p:sldId id="310" r:id="rId12"/>
    <p:sldId id="311" r:id="rId13"/>
    <p:sldId id="312" r:id="rId14"/>
    <p:sldId id="313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Sixsmith" initials="" lastIdx="2" clrIdx="0"/>
  <p:cmAuthor id="1" name="Juliane Caillouette Noble" initials="" lastIdx="4" clrIdx="1"/>
  <p:cmAuthor id="2" name="Joseph Mann" initials="" lastIdx="3" clrIdx="2"/>
  <p:cmAuthor id="3" name="Anonymous" initials="" lastIdx="1" clrIdx="3"/>
  <p:cmAuthor id="4" name="Paul BLAKELEY" initials="" lastIdx="8" clrIdx="4"/>
  <p:cmAuthor id="5" name="Gemma Hopwood" initials="" lastIdx="3" clrIdx="5"/>
  <p:cmAuthor id="6" name="Susan Wood-Griffiths" initials="" lastIdx="1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4EED3"/>
    <a:srgbClr val="D7073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82295" autoAdjust="0"/>
  </p:normalViewPr>
  <p:slideViewPr>
    <p:cSldViewPr snapToGrid="0" snapToObjects="1">
      <p:cViewPr>
        <p:scale>
          <a:sx n="75" d="100"/>
          <a:sy n="75" d="100"/>
        </p:scale>
        <p:origin x="-990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2E001-6E98-4D83-8307-AEAB09A0352D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77D60-D57E-43C2-908A-5D3D3EFD6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940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77D60-D57E-43C2-908A-5D3D3EFD636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71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5038" y="1106009"/>
            <a:ext cx="8229600" cy="1039091"/>
          </a:xfrm>
        </p:spPr>
        <p:txBody>
          <a:bodyPr anchor="ctr" anchorCtr="0"/>
          <a:lstStyle>
            <a:lvl1pPr>
              <a:defRPr i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GB" dirty="0" smtClean="0"/>
              <a:t>The Importance of a Good School Food Culture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605038" y="6474899"/>
            <a:ext cx="8608316" cy="25345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i="0" kern="1200">
                <a:solidFill>
                  <a:srgbClr val="F4EED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1200" i="1" dirty="0" smtClean="0">
                <a:solidFill>
                  <a:schemeClr val="bg1"/>
                </a:solidFill>
                <a:latin typeface="+mj-lt"/>
              </a:rPr>
              <a:t>Supported by the Department for Education and Public Health England</a:t>
            </a:r>
            <a:endParaRPr lang="en-US" sz="12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Picture 12" descr="DFE_Logo-whi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44" y="6107946"/>
            <a:ext cx="896805" cy="527822"/>
          </a:xfrm>
          <a:prstGeom prst="rect">
            <a:avLst/>
          </a:prstGeom>
        </p:spPr>
      </p:pic>
      <p:pic>
        <p:nvPicPr>
          <p:cNvPr id="14" name="Picture 13" descr="PHE_Logo whit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495" y="6107946"/>
            <a:ext cx="879143" cy="54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5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5738351" cy="584217"/>
          </a:xfrm>
        </p:spPr>
        <p:txBody>
          <a:bodyPr>
            <a:normAutofit/>
          </a:bodyPr>
          <a:lstStyle>
            <a:lvl1pPr>
              <a:defRPr sz="3500" baseline="0">
                <a:solidFill>
                  <a:srgbClr val="F4EED3"/>
                </a:solidFill>
              </a:defRPr>
            </a:lvl1pPr>
          </a:lstStyle>
          <a:p>
            <a:r>
              <a:rPr lang="en-GB" dirty="0" smtClean="0"/>
              <a:t>Section 1	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2788797"/>
            <a:ext cx="8343900" cy="176696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F4EED3"/>
                </a:solidFill>
              </a:defRPr>
            </a:lvl1pPr>
          </a:lstStyle>
          <a:p>
            <a:pPr lvl="0"/>
            <a:r>
              <a:rPr lang="en-GB" i="0" dirty="0" smtClean="0">
                <a:latin typeface="+mn-lt"/>
              </a:rPr>
              <a:t>Why A Good School Food Culture Matters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32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5038" y="1106009"/>
            <a:ext cx="8229600" cy="103909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5038" y="2322911"/>
            <a:ext cx="8229600" cy="3847503"/>
          </a:xfrm>
        </p:spPr>
        <p:txBody>
          <a:bodyPr/>
          <a:lstStyle>
            <a:lvl1pPr>
              <a:defRPr>
                <a:solidFill>
                  <a:srgbClr val="F4EED3"/>
                </a:solidFill>
              </a:defRPr>
            </a:lvl1pPr>
            <a:lvl2pPr>
              <a:defRPr>
                <a:solidFill>
                  <a:srgbClr val="F4EED3"/>
                </a:solidFill>
              </a:defRPr>
            </a:lvl2pPr>
            <a:lvl3pPr>
              <a:defRPr>
                <a:solidFill>
                  <a:srgbClr val="F4EED3"/>
                </a:solidFill>
              </a:defRPr>
            </a:lvl3pPr>
            <a:lvl4pPr>
              <a:defRPr>
                <a:solidFill>
                  <a:srgbClr val="F4EED3"/>
                </a:solidFill>
              </a:defRPr>
            </a:lvl4pPr>
            <a:lvl5pPr>
              <a:defRPr>
                <a:solidFill>
                  <a:srgbClr val="F4EED3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506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12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5038" y="1106009"/>
            <a:ext cx="8229600" cy="1039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5038" y="2322911"/>
            <a:ext cx="8229600" cy="3847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4" name="Picture 3" descr="footer-[red]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0414"/>
            <a:ext cx="9144000" cy="6875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2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6" r:id="rId3"/>
    <p:sldLayoutId id="2147483650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4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wellbeing.co.uk/resources/search?utf8=%E2%9C%93&amp;keywords=packed&amp;theme=All&amp;commit=Search" TargetMode="External"/><Relationship Id="rId2" Type="http://schemas.openxmlformats.org/officeDocument/2006/relationships/hyperlink" Target="http://www.childrensfoodtrust.org.uk/childrens-food-trust/schools/schools-resources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hatworkswell.schoolfoodplan.com/articles/view/542?title=whole%20school%20food%20policy%20-%20st%20luke's%20primary" TargetMode="External"/><Relationship Id="rId4" Type="http://schemas.openxmlformats.org/officeDocument/2006/relationships/hyperlink" Target="http://whatworkswell.schoolfoodplan.com/articles/view/541?title=croydon%20whole%20school%20food%20policy%20template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thecrunch.wellcome.ac.uk/the-crunch" TargetMode="External"/><Relationship Id="rId3" Type="http://schemas.openxmlformats.org/officeDocument/2006/relationships/hyperlink" Target="http://www.foodrevolutionday.com/campaign/" TargetMode="External"/><Relationship Id="rId7" Type="http://schemas.openxmlformats.org/officeDocument/2006/relationships/hyperlink" Target="http://www.foodafactoflife.org.uk/section.aspx?sectionId=11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thegreatschoollunch.co.uk/" TargetMode="External"/><Relationship Id="rId5" Type="http://schemas.openxmlformats.org/officeDocument/2006/relationships/hyperlink" Target="http://www.childrensfoodtrust.org.uk/lets-get-cooking-at-home/big-cookathon/" TargetMode="External"/><Relationship Id="rId4" Type="http://schemas.openxmlformats.org/officeDocument/2006/relationships/hyperlink" Target="https://www.nhs.uk/change4life-beta/campaigns/sugar-smart/hom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forlife.org.uk/schoo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childrensfoodtrust.org.uk/childrens-food-trust/what-we-do/award/" TargetMode="External"/><Relationship Id="rId4" Type="http://schemas.openxmlformats.org/officeDocument/2006/relationships/hyperlink" Target="http://www.healthyschoolslondon.org.uk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uploads/system/uploads/attachment_data/file/370686/HT_briefing_layoutvFINALvii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noo.org.uk/slide_sets" TargetMode="External"/><Relationship Id="rId5" Type="http://schemas.openxmlformats.org/officeDocument/2006/relationships/hyperlink" Target="http://www.nhs.uk/livewell/goodfood/Pages/Goodfoodhome.aspx" TargetMode="External"/><Relationship Id="rId4" Type="http://schemas.openxmlformats.org/officeDocument/2006/relationships/hyperlink" Target="https://www.gov.uk/government/publications/the-eatwell-guid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cic.gov.uk/ncmp" TargetMode="External"/><Relationship Id="rId7" Type="http://schemas.openxmlformats.org/officeDocument/2006/relationships/hyperlink" Target="http://www.ncbi.nlm.nih.gov/pmc/articles/PMC2678872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dailymail.co.uk/sciencetech/article-3083454/Sowing-seeds-healthy-eating-Children-grow-veg-FIVE-times-likely-eat-them.html%20" TargetMode="External"/><Relationship Id="rId5" Type="http://schemas.openxmlformats.org/officeDocument/2006/relationships/hyperlink" Target="http://onlinelibrary.wiley.com/doi/10.1111/apa.13028/abstract" TargetMode="External"/><Relationship Id="rId4" Type="http://schemas.openxmlformats.org/officeDocument/2006/relationships/hyperlink" Target="http://www.hscic.gov.uk/catalogue/PUB17137/CDHS2013-Executive-Summary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Livewell/Goodfood/Pages/eight-tips-healthy-eating.asp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prints.whiterose.ac.uk/79612/2/greenwood16.pdf" TargetMode="External"/><Relationship Id="rId5" Type="http://schemas.openxmlformats.org/officeDocument/2006/relationships/hyperlink" Target="http://www.who.int/end-childhood-obesity/news/launch-final-report/en/" TargetMode="External"/><Relationship Id="rId4" Type="http://schemas.openxmlformats.org/officeDocument/2006/relationships/hyperlink" Target="http://www.ncbi.nlm.nih.gov/pubmed/2637233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odafactoflife.org.uk/section.aspx?siteId=20&amp;sectionId=126" TargetMode="External"/><Relationship Id="rId3" Type="http://schemas.openxmlformats.org/officeDocument/2006/relationships/hyperlink" Target="http://www.childrensfoodtrust.org.uk/childrens-food-trust/schools/training-for-schools/" TargetMode="External"/><Relationship Id="rId7" Type="http://schemas.openxmlformats.org/officeDocument/2006/relationships/hyperlink" Target="http://www.schoolfoodmatter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foodteacherscentre.co.uk/" TargetMode="External"/><Relationship Id="rId5" Type="http://schemas.openxmlformats.org/officeDocument/2006/relationships/hyperlink" Target="https://www.gov.uk/government/publications/food-teaching-in-secondary-schools-knowledge-and-skills-framework" TargetMode="External"/><Relationship Id="rId4" Type="http://schemas.openxmlformats.org/officeDocument/2006/relationships/hyperlink" Target="https://www.gov.uk/government/publications/food-teaching-in-primary-schools-knowledge-and-skills-framewor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hatworkswell.schoolfoodplan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nutrition.org.uk/foodinschools/competences/competences.html" TargetMode="External"/><Relationship Id="rId5" Type="http://schemas.openxmlformats.org/officeDocument/2006/relationships/hyperlink" Target="http://www.jamieskitchengarden.org/" TargetMode="External"/><Relationship Id="rId4" Type="http://schemas.openxmlformats.org/officeDocument/2006/relationships/hyperlink" Target="https://campaignresources.phe.gov.uk/school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trition.org.uk/foodinschools/competences/competences.html" TargetMode="External"/><Relationship Id="rId7" Type="http://schemas.openxmlformats.org/officeDocument/2006/relationships/hyperlink" Target="http://www.naturalhydrationcouncil.org.u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foodafactoflife.org.uk/section.aspx?t=0&amp;siteId=20&amp;sectionId=124" TargetMode="External"/><Relationship Id="rId5" Type="http://schemas.openxmlformats.org/officeDocument/2006/relationships/hyperlink" Target="http://www.foodafactoflife.org.uk" TargetMode="External"/><Relationship Id="rId4" Type="http://schemas.openxmlformats.org/officeDocument/2006/relationships/hyperlink" Target="http://www.foodforlife.org.uk/school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ta.org.uk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pshe-association.org.uk/curriculum-and-resources" TargetMode="External"/><Relationship Id="rId4" Type="http://schemas.openxmlformats.org/officeDocument/2006/relationships/hyperlink" Target="http://www.countrysideclassroom.org.uk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kitchen.co.uk/learning-with-our-childrens-holiday-cookery-classes-in-exeter-1" TargetMode="External"/><Relationship Id="rId7" Type="http://schemas.openxmlformats.org/officeDocument/2006/relationships/hyperlink" Target="https://www.nutrition.org.uk/online-training-sp-221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tes.com/resource-collections/Food-education-6412605/" TargetMode="External"/><Relationship Id="rId5" Type="http://schemas.openxmlformats.org/officeDocument/2006/relationships/hyperlink" Target="http://www.childrensfoodtrust.org.uk/lets-get-cooking-at-home/" TargetMode="External"/><Relationship Id="rId4" Type="http://schemas.openxmlformats.org/officeDocument/2006/relationships/hyperlink" Target="http://www.chefsadoptaschool.org.uk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LejD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bit.ly/1nZf2Tr" TargetMode="External"/><Relationship Id="rId4" Type="http://schemas.openxmlformats.org/officeDocument/2006/relationships/hyperlink" Target="http://bit.ly/1UqSyZ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hatworkswell.schoolfoodplan.com/articles/category/2/the-lunchtime-experience" TargetMode="External"/><Relationship Id="rId7" Type="http://schemas.openxmlformats.org/officeDocument/2006/relationships/hyperlink" Target="https://www.gov.uk/government/collections/sustainable-procurement-the-government-buying-standards-gb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bit.ly/1QqZzqf" TargetMode="External"/><Relationship Id="rId5" Type="http://schemas.openxmlformats.org/officeDocument/2006/relationships/hyperlink" Target="http://www.magicbreakfast.com/" TargetMode="External"/><Relationship Id="rId4" Type="http://schemas.openxmlformats.org/officeDocument/2006/relationships/hyperlink" Target="http://www.sacert.org/cateri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foodplan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thegreatschoollunch.co.uk/media/169570/CFT-SmallSchoolToolkit.pdf" TargetMode="External"/><Relationship Id="rId5" Type="http://schemas.openxmlformats.org/officeDocument/2006/relationships/hyperlink" Target="http://whatworkswell.schoolfoodplan.com/site/article-files/a97894dd-6ade-475f-9510-ddf2d95cfe57.pdf" TargetMode="External"/><Relationship Id="rId4" Type="http://schemas.openxmlformats.org/officeDocument/2006/relationships/hyperlink" Target="http://www.schoolfoodplan.com/school-food-standard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685800" y="2788797"/>
            <a:ext cx="8648700" cy="1766964"/>
          </a:xfrm>
        </p:spPr>
        <p:txBody>
          <a:bodyPr/>
          <a:lstStyle/>
          <a:p>
            <a:r>
              <a:rPr lang="en-US" sz="3200" dirty="0" smtClean="0">
                <a:solidFill>
                  <a:srgbClr val="F4EED3"/>
                </a:solidFill>
              </a:rPr>
              <a:t>Additional Resources and Further Reading</a:t>
            </a:r>
            <a:endParaRPr lang="en-US" sz="3200" dirty="0">
              <a:solidFill>
                <a:srgbClr val="F4EE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Food </a:t>
            </a:r>
            <a:r>
              <a:rPr lang="en-US" dirty="0" smtClean="0"/>
              <a:t>Policy (Continued)</a:t>
            </a:r>
            <a:endParaRPr lang="en-GB" dirty="0"/>
          </a:p>
        </p:txBody>
      </p:sp>
      <p:sp>
        <p:nvSpPr>
          <p:cNvPr id="6" name="Shape 265"/>
          <p:cNvSpPr/>
          <p:nvPr/>
        </p:nvSpPr>
        <p:spPr>
          <a:xfrm>
            <a:off x="605038" y="1875573"/>
            <a:ext cx="8229600" cy="40934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just"/>
            <a:r>
              <a:rPr lang="en-US" dirty="0">
                <a:hlinkClick r:id="rId2"/>
              </a:rPr>
              <a:t>Packed Lunch Policy </a:t>
            </a:r>
            <a:r>
              <a:rPr lang="en-US" dirty="0" smtClean="0">
                <a:hlinkClick r:id="rId2"/>
              </a:rPr>
              <a:t>Template</a:t>
            </a:r>
            <a:r>
              <a:rPr lang="en-US" dirty="0" smtClean="0"/>
              <a:t>: from </a:t>
            </a:r>
            <a:r>
              <a:rPr lang="en-US" dirty="0"/>
              <a:t>the Children’s Food </a:t>
            </a:r>
            <a:r>
              <a:rPr lang="en-US" dirty="0" smtClean="0"/>
              <a:t>Trust. </a:t>
            </a:r>
            <a:r>
              <a:rPr lang="en-GB" dirty="0" smtClean="0"/>
              <a:t>Includes </a:t>
            </a:r>
            <a:r>
              <a:rPr lang="en-GB" dirty="0"/>
              <a:t>suggested headings for the policy, and examples of the types of information that can be included in each section</a:t>
            </a:r>
            <a:endParaRPr lang="en-US" dirty="0"/>
          </a:p>
          <a:p>
            <a:endParaRPr lang="en-US" dirty="0"/>
          </a:p>
          <a:p>
            <a:pPr algn="just"/>
            <a:r>
              <a:rPr lang="en-US" dirty="0">
                <a:hlinkClick r:id="rId3"/>
              </a:rPr>
              <a:t>Various </a:t>
            </a:r>
            <a:r>
              <a:rPr lang="en-US" dirty="0" smtClean="0">
                <a:hlinkClick r:id="rId3"/>
              </a:rPr>
              <a:t>Template </a:t>
            </a:r>
            <a:r>
              <a:rPr lang="en-US" dirty="0">
                <a:hlinkClick r:id="rId3"/>
              </a:rPr>
              <a:t>R</a:t>
            </a:r>
            <a:r>
              <a:rPr lang="en-US" dirty="0" smtClean="0">
                <a:hlinkClick r:id="rId3"/>
              </a:rPr>
              <a:t>esources</a:t>
            </a:r>
            <a:r>
              <a:rPr lang="en-US" dirty="0"/>
              <a:t>:</a:t>
            </a:r>
            <a:r>
              <a:rPr lang="en-US" i="1" dirty="0"/>
              <a:t> </a:t>
            </a:r>
            <a:r>
              <a:rPr lang="en-US" dirty="0"/>
              <a:t>from the Leeds H</a:t>
            </a:r>
            <a:r>
              <a:rPr lang="en-US" dirty="0">
                <a:solidFill>
                  <a:srgbClr val="000000"/>
                </a:solidFill>
              </a:rPr>
              <a:t>e</a:t>
            </a:r>
            <a:r>
              <a:rPr lang="en-US" dirty="0"/>
              <a:t>alth and Wellbeing </a:t>
            </a:r>
            <a:r>
              <a:rPr lang="en-US" dirty="0" smtClean="0"/>
              <a:t>Service, including a detailed packed lunch guidance leaflet </a:t>
            </a:r>
            <a:endParaRPr lang="en-US" dirty="0"/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 smtClean="0">
                <a:solidFill>
                  <a:srgbClr val="C00000"/>
                </a:solidFill>
                <a:ea typeface="Calibri"/>
                <a:cs typeface="Calibri"/>
                <a:sym typeface="Calibri"/>
                <a:hlinkClick r:id="rId4"/>
              </a:rPr>
              <a:t>Croydon Whole School Food Policy Template:</a:t>
            </a:r>
            <a:r>
              <a:rPr lang="en-GB" dirty="0" smtClean="0">
                <a:solidFill>
                  <a:srgbClr val="C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to help ensure a </a:t>
            </a:r>
            <a:r>
              <a:rPr lang="en-GB" dirty="0" smtClean="0">
                <a:solidFill>
                  <a:srgbClr val="000000"/>
                </a:solidFill>
              </a:rPr>
              <a:t>consistent </a:t>
            </a:r>
            <a:r>
              <a:rPr lang="en-GB" dirty="0">
                <a:solidFill>
                  <a:srgbClr val="000000"/>
                </a:solidFill>
              </a:rPr>
              <a:t>approach to healthy eating across the school community including pupils, staff and </a:t>
            </a:r>
            <a:r>
              <a:rPr lang="en-GB" dirty="0" smtClean="0">
                <a:solidFill>
                  <a:srgbClr val="000000"/>
                </a:solidFill>
              </a:rPr>
              <a:t>parents/carers</a:t>
            </a:r>
          </a:p>
          <a:p>
            <a:pPr lvl="0" algn="just"/>
            <a:endParaRPr lang="en-GB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St Luke’s Primary Whole School Food Policy: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de</a:t>
            </a:r>
            <a:r>
              <a:rPr lang="en-GB" dirty="0" smtClean="0"/>
              <a:t>veloped using School </a:t>
            </a:r>
            <a:r>
              <a:rPr lang="en-GB" dirty="0"/>
              <a:t>Self Evaluation questionnaires, Open Evenings, periodic ESS Road </a:t>
            </a:r>
            <a:r>
              <a:rPr lang="en-GB" dirty="0" smtClean="0"/>
              <a:t>Shows and </a:t>
            </a:r>
            <a:r>
              <a:rPr lang="en-GB" dirty="0"/>
              <a:t>staff </a:t>
            </a:r>
            <a:r>
              <a:rPr lang="en-GB" dirty="0" smtClean="0"/>
              <a:t>INSET days, alongside informal discussions </a:t>
            </a:r>
            <a:r>
              <a:rPr lang="en-GB" dirty="0"/>
              <a:t>with staff, pupils, parents and governors</a:t>
            </a:r>
            <a:endParaRPr lang="en-GB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63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Campaigns And Awareness Raising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Food Revolution Day: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campaign led by Jamie Oliver for global practical food education for all children. 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sz="10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Let’s Get Sugar Smart: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campaign from Change 4 Life to raise awareness about the amount of added sugar in everyday foods. Includes the ‘food detectives’ series of lesson plans and resources for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teachers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sz="10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5"/>
              </a:rPr>
              <a:t>The Big Cookathon: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 annual national cooking event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from the Children’s Food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Trust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sz="10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 smtClean="0">
                <a:ea typeface="Calibri"/>
                <a:cs typeface="Calibri"/>
                <a:sym typeface="Calibri"/>
                <a:hlinkClick r:id="rId6"/>
              </a:rPr>
              <a:t>National </a:t>
            </a:r>
            <a:r>
              <a:rPr lang="en-GB" dirty="0">
                <a:ea typeface="Calibri"/>
                <a:cs typeface="Calibri"/>
                <a:sym typeface="Calibri"/>
                <a:hlinkClick r:id="rId6"/>
              </a:rPr>
              <a:t>School Meals Week:</a:t>
            </a:r>
            <a:r>
              <a:rPr lang="en-GB" dirty="0">
                <a:ea typeface="Calibri"/>
                <a:cs typeface="Calibri"/>
                <a:sym typeface="Calibri"/>
              </a:rPr>
              <a:t> an annual week-long </a:t>
            </a:r>
            <a:r>
              <a:rPr lang="en-GB" dirty="0" smtClean="0">
                <a:ea typeface="Calibri"/>
                <a:cs typeface="Calibri"/>
                <a:sym typeface="Calibri"/>
              </a:rPr>
              <a:t>event (in November) </a:t>
            </a:r>
            <a:r>
              <a:rPr lang="en-GB" dirty="0">
                <a:ea typeface="Calibri"/>
                <a:cs typeface="Calibri"/>
                <a:sym typeface="Calibri"/>
              </a:rPr>
              <a:t>from LACA to celebrate all that is great about school food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sz="1000" dirty="0">
              <a:ea typeface="Calibri"/>
              <a:cs typeface="Calibri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ea typeface="Calibri"/>
                <a:cs typeface="Calibri"/>
                <a:sym typeface="Calibri"/>
                <a:hlinkClick r:id="rId7"/>
              </a:rPr>
              <a:t>Healthy Eating Week:</a:t>
            </a:r>
            <a:r>
              <a:rPr lang="en-GB" dirty="0">
                <a:ea typeface="Calibri"/>
                <a:cs typeface="Calibri"/>
                <a:sym typeface="Calibri"/>
              </a:rPr>
              <a:t> </a:t>
            </a:r>
            <a:r>
              <a:rPr lang="en-GB" dirty="0" smtClean="0">
                <a:ea typeface="Calibri"/>
                <a:cs typeface="Calibri"/>
                <a:sym typeface="Calibri"/>
              </a:rPr>
              <a:t>an annual </a:t>
            </a:r>
            <a:r>
              <a:rPr lang="en-GB" dirty="0">
                <a:ea typeface="Calibri"/>
                <a:cs typeface="Calibri"/>
                <a:sym typeface="Calibri"/>
              </a:rPr>
              <a:t>week-long event </a:t>
            </a:r>
            <a:r>
              <a:rPr lang="en-GB" dirty="0" smtClean="0">
                <a:ea typeface="Calibri"/>
                <a:cs typeface="Calibri"/>
                <a:sym typeface="Calibri"/>
              </a:rPr>
              <a:t>(in June) from </a:t>
            </a:r>
            <a:r>
              <a:rPr lang="en-GB" dirty="0">
                <a:ea typeface="Calibri"/>
                <a:cs typeface="Calibri"/>
                <a:sym typeface="Calibri"/>
              </a:rPr>
              <a:t>the British Nutrition </a:t>
            </a:r>
            <a:r>
              <a:rPr lang="en-GB" dirty="0" smtClean="0">
                <a:ea typeface="Calibri"/>
                <a:cs typeface="Calibri"/>
                <a:sym typeface="Calibri"/>
              </a:rPr>
              <a:t>Foundation, encouraging schools to run food/health-related </a:t>
            </a:r>
            <a:r>
              <a:rPr lang="en-GB" dirty="0">
                <a:ea typeface="Calibri"/>
                <a:cs typeface="Calibri"/>
                <a:sym typeface="Calibri"/>
              </a:rPr>
              <a:t>activities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sz="1000" dirty="0">
              <a:ea typeface="Calibri"/>
              <a:cs typeface="Calibri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8"/>
              </a:rPr>
              <a:t>The Crunch: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an exciting year of activities, experiences and discussions about our food, our health and our planet, delivered by the </a:t>
            </a:r>
            <a:r>
              <a:rPr lang="en-GB" dirty="0" err="1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Wellcome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Trust. </a:t>
            </a: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dirty="0"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27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 And Quality Assured Schemes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3"/>
            <a:ext cx="8229600" cy="45823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The Food for Life Schools Award</a:t>
            </a:r>
            <a:r>
              <a:rPr lang="en-GB" dirty="0">
                <a:ea typeface="Calibri"/>
                <a:cs typeface="Calibri"/>
                <a:sym typeface="Calibri"/>
              </a:rPr>
              <a:t>: 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</a:t>
            </a:r>
            <a:r>
              <a:rPr lang="en-GB" dirty="0">
                <a:highlight>
                  <a:srgbClr val="FFFFFF"/>
                </a:highlight>
                <a:sym typeface="Calibri"/>
              </a:rPr>
              <a:t>a </a:t>
            </a:r>
            <a:r>
              <a:rPr lang="en-GB" dirty="0"/>
              <a:t>great way to demonstrate that your school is doing fantastic work to provide healthy school meals, great lunchtimes and food education that has a positive impact on both pupils and the wider community</a:t>
            </a:r>
            <a:r>
              <a:rPr lang="en-GB" dirty="0" smtClean="0"/>
              <a:t>.</a:t>
            </a:r>
            <a:endParaRPr lang="en-GB" dirty="0"/>
          </a:p>
          <a:p>
            <a:pPr lvl="0" algn="just">
              <a:lnSpc>
                <a:spcPct val="115000"/>
              </a:lnSpc>
            </a:pPr>
            <a:endParaRPr lang="en-GB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Healthy School Programmes: find out if your area has a local or regional scheme to recognise and reward those schools taking steps to help children make healthy choices and lead healthy and active lifestyles, e.g. 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4"/>
              </a:rPr>
              <a:t>Healthy Schools </a:t>
            </a:r>
            <a:r>
              <a:rPr lang="en-GB" dirty="0" smtClean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4"/>
              </a:rPr>
              <a:t>London</a:t>
            </a:r>
            <a:endParaRPr lang="en-GB" dirty="0" smtClean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endParaRPr lang="en-GB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 smtClean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5"/>
              </a:rPr>
              <a:t>Children’s Food Trust Excellence Award:</a:t>
            </a:r>
            <a:r>
              <a:rPr lang="en-GB" dirty="0" smtClean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</a:t>
            </a:r>
            <a:r>
              <a:rPr lang="en-GB" dirty="0"/>
              <a:t>a great way to </a:t>
            </a:r>
            <a:r>
              <a:rPr lang="en-GB" dirty="0" smtClean="0"/>
              <a:t>showcase commitment </a:t>
            </a:r>
            <a:r>
              <a:rPr lang="en-GB" dirty="0"/>
              <a:t>to children’s </a:t>
            </a:r>
            <a:r>
              <a:rPr lang="en-GB" dirty="0" smtClean="0"/>
              <a:t>nutrition. Reviews things such as: menus</a:t>
            </a:r>
            <a:r>
              <a:rPr lang="en-GB" dirty="0"/>
              <a:t>, how you give children the time, space and facilities they need to enjoy their food and the chances you’re giving them to start their own cooking journey.</a:t>
            </a:r>
            <a:endParaRPr lang="en-GB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dirty="0"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22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PHE </a:t>
            </a: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Report:</a:t>
            </a:r>
            <a:r>
              <a:rPr lang="en-GB" dirty="0" smtClean="0">
                <a:ea typeface="Calibri"/>
                <a:cs typeface="Calibri"/>
                <a:sym typeface="Calibri"/>
              </a:rPr>
              <a:t> on </a:t>
            </a:r>
            <a:r>
              <a:rPr lang="en-GB" dirty="0">
                <a:ea typeface="Calibri"/>
                <a:cs typeface="Calibri"/>
                <a:sym typeface="Calibri"/>
              </a:rPr>
              <a:t>the link between pupil health and wellbeing and attainment: a briefing for head teachers, governors and staff in education settings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solidFill>
                  <a:srgbClr val="FF0000"/>
                </a:solidFill>
                <a:ea typeface="Calibri"/>
                <a:cs typeface="Calibri"/>
                <a:sym typeface="Calibri"/>
                <a:hlinkClick r:id="rId4"/>
              </a:rPr>
              <a:t>PHE </a:t>
            </a:r>
            <a:r>
              <a:rPr lang="en-GB" dirty="0" err="1">
                <a:solidFill>
                  <a:srgbClr val="FF0000"/>
                </a:solidFill>
                <a:ea typeface="Calibri"/>
                <a:cs typeface="Calibri"/>
                <a:sym typeface="Calibri"/>
                <a:hlinkClick r:id="rId4"/>
              </a:rPr>
              <a:t>Eatwell</a:t>
            </a:r>
            <a:r>
              <a:rPr lang="en-GB" dirty="0">
                <a:solidFill>
                  <a:srgbClr val="FF0000"/>
                </a:solidFill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-GB" dirty="0" smtClean="0">
                <a:solidFill>
                  <a:srgbClr val="FF0000"/>
                </a:solidFill>
                <a:ea typeface="Calibri"/>
                <a:cs typeface="Calibri"/>
                <a:sym typeface="Calibri"/>
                <a:hlinkClick r:id="rId4"/>
              </a:rPr>
              <a:t>Guide: </a:t>
            </a:r>
            <a:r>
              <a:rPr lang="en-GB" dirty="0" smtClean="0">
                <a:ea typeface="Calibri"/>
                <a:cs typeface="Calibri"/>
                <a:sym typeface="Calibri"/>
              </a:rPr>
              <a:t>national </a:t>
            </a:r>
            <a:r>
              <a:rPr lang="en-GB" dirty="0">
                <a:ea typeface="Calibri"/>
                <a:cs typeface="Calibri"/>
                <a:sym typeface="Calibri"/>
              </a:rPr>
              <a:t>guidance 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that defines the government's recommendations on healthy diets</a:t>
            </a:r>
          </a:p>
          <a:p>
            <a:pPr lvl="0" algn="just">
              <a:lnSpc>
                <a:spcPct val="115000"/>
              </a:lnSpc>
            </a:pPr>
            <a:endParaRPr lang="en-GB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  <a:buClr>
                <a:schemeClr val="dk1"/>
              </a:buClr>
              <a:buSzPct val="61111"/>
            </a:pP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5"/>
              </a:rPr>
              <a:t>NHS Live Well Choices: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a host of useful articles on various food and health related subjects, including eating a balanced diet, understanding food labelling and advice for parents with overweight children</a:t>
            </a:r>
          </a:p>
          <a:p>
            <a:pPr lvl="0" algn="just">
              <a:lnSpc>
                <a:spcPct val="115000"/>
              </a:lnSpc>
            </a:pPr>
            <a:endParaRPr lang="en" dirty="0" smtClean="0">
              <a:highlight>
                <a:srgbClr val="FFFFFF"/>
              </a:highlight>
              <a:ea typeface="Calibri"/>
              <a:cs typeface="Calibri"/>
              <a:sym typeface="Calibri"/>
              <a:hlinkClick r:id="rId6"/>
            </a:endParaRPr>
          </a:p>
          <a:p>
            <a:pPr lvl="0" algn="just">
              <a:lnSpc>
                <a:spcPct val="115000"/>
              </a:lnSpc>
            </a:pPr>
            <a:r>
              <a:rPr lang="en" dirty="0" smtClean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6"/>
              </a:rPr>
              <a:t>National </a:t>
            </a:r>
            <a:r>
              <a:rPr lang="en" dirty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6"/>
              </a:rPr>
              <a:t>Obesity Observatory:</a:t>
            </a:r>
            <a:r>
              <a:rPr lang="en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a part of PHE producing guidance, tools and useful summaries of current obesity levels. Includes the child weight data factsheet and the slides on ‘making the case for tackling </a:t>
            </a:r>
            <a:r>
              <a:rPr lang="en" dirty="0" smtClean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obesity’</a:t>
            </a:r>
            <a:endParaRPr lang="en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538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 (Continued)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The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National Child Measurement Programme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: an internationally recognised annual measure of the </a:t>
            </a:r>
            <a:r>
              <a:rPr lang="en-GB" dirty="0">
                <a:ea typeface="Calibri"/>
                <a:cs typeface="Calibri"/>
                <a:sym typeface="Calibri"/>
              </a:rPr>
              <a:t>height and weight of children in reception class (aged 4 to 5 years) and year 6 (aged 10 to 11 years) to assess overweight and obesity levels in children within primary </a:t>
            </a:r>
            <a:r>
              <a:rPr lang="en-GB" dirty="0" smtClean="0">
                <a:ea typeface="Calibri"/>
                <a:cs typeface="Calibri"/>
                <a:sym typeface="Calibri"/>
              </a:rPr>
              <a:t>schools</a:t>
            </a: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endParaRPr lang="en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  <a:hlinkClick r:id="rId4"/>
              </a:rPr>
              <a:t>Children’s Dental Health Survey (2013)</a:t>
            </a:r>
            <a:r>
              <a:rPr lang="en-GB" dirty="0">
                <a:highlight>
                  <a:srgbClr val="FFFFFF"/>
                </a:highlight>
                <a:ea typeface="Calibri"/>
                <a:cs typeface="Calibri"/>
                <a:sym typeface="Calibri"/>
              </a:rPr>
              <a:t>: the statistics to support the levels of dental decay in children from 5-15 years old</a:t>
            </a:r>
          </a:p>
          <a:p>
            <a:pPr lvl="0" algn="just"/>
            <a:endParaRPr lang="en-GB" dirty="0">
              <a:highlight>
                <a:srgbClr val="FFFFFF"/>
              </a:highlight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ct val="61111"/>
            </a:pP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The link</a:t>
            </a:r>
            <a:r>
              <a:rPr lang="en-GB" dirty="0">
                <a:ea typeface="Calibri"/>
                <a:cs typeface="Calibri"/>
                <a:sym typeface="Calibri"/>
              </a:rPr>
              <a:t> between pupil fruit and vegetable growing and </a:t>
            </a:r>
            <a:r>
              <a:rPr lang="en-GB" dirty="0">
                <a:ea typeface="Calibri"/>
                <a:cs typeface="Calibri"/>
                <a:sym typeface="Calibri"/>
                <a:hlinkClick r:id="rId6"/>
              </a:rPr>
              <a:t>subsequent levels of consumption</a:t>
            </a:r>
            <a:r>
              <a:rPr lang="en-GB" dirty="0">
                <a:ea typeface="Calibri"/>
                <a:cs typeface="Calibri"/>
                <a:sym typeface="Calibri"/>
              </a:rPr>
              <a:t> </a:t>
            </a:r>
          </a:p>
          <a:p>
            <a:pPr lvl="0">
              <a:buClr>
                <a:schemeClr val="dk1"/>
              </a:buClr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>
              <a:buClr>
                <a:schemeClr val="dk1"/>
              </a:buClr>
              <a:buSzPct val="61111"/>
            </a:pPr>
            <a:r>
              <a:rPr lang="en-GB" dirty="0">
                <a:ea typeface="Calibri"/>
                <a:cs typeface="Calibri"/>
                <a:sym typeface="Calibri"/>
                <a:hlinkClick r:id="rId7"/>
              </a:rPr>
              <a:t>Evidence </a:t>
            </a:r>
            <a:r>
              <a:rPr lang="en-GB" dirty="0">
                <a:ea typeface="Calibri"/>
                <a:cs typeface="Calibri"/>
                <a:sym typeface="Calibri"/>
              </a:rPr>
              <a:t>for food preferences and eating habits forming during </a:t>
            </a:r>
            <a:r>
              <a:rPr lang="en-GB" dirty="0" smtClean="0">
                <a:ea typeface="Calibri"/>
                <a:cs typeface="Calibri"/>
                <a:sym typeface="Calibri"/>
              </a:rPr>
              <a:t>childhood</a:t>
            </a:r>
          </a:p>
          <a:p>
            <a:pPr lvl="0">
              <a:buClr>
                <a:schemeClr val="dk1"/>
              </a:buClr>
              <a:buSzPct val="61111"/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8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 (Continued)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ct val="61111"/>
            </a:pP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Eight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Tips </a:t>
            </a: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For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Healthy Eating</a:t>
            </a:r>
            <a:r>
              <a:rPr lang="en-GB" dirty="0">
                <a:ea typeface="Calibri"/>
                <a:cs typeface="Calibri"/>
                <a:sym typeface="Calibri"/>
              </a:rPr>
              <a:t>: advice from the NHS on top tips to eat </a:t>
            </a:r>
            <a:r>
              <a:rPr lang="en-GB" dirty="0" smtClean="0">
                <a:ea typeface="Calibri"/>
                <a:cs typeface="Calibri"/>
                <a:sym typeface="Calibri"/>
              </a:rPr>
              <a:t>heathy</a:t>
            </a: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ct val="61111"/>
            </a:pP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Length of Lunch </a:t>
            </a: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And </a:t>
            </a: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Fruit </a:t>
            </a: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And Vegetable </a:t>
            </a: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Consumption: </a:t>
            </a:r>
            <a:r>
              <a:rPr lang="en-GB" dirty="0">
                <a:ea typeface="Calibri"/>
                <a:cs typeface="Calibri"/>
                <a:sym typeface="Calibri"/>
              </a:rPr>
              <a:t>study demonstrating the link between a longer lunch and increased fruit and vegetable intake amongst pupils</a:t>
            </a:r>
          </a:p>
          <a:p>
            <a:pPr lvl="0" algn="just">
              <a:buClr>
                <a:schemeClr val="dk1"/>
              </a:buClr>
              <a:buSzPct val="61111"/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ct val="61111"/>
            </a:pP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Ending Childhood 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Obesity (Jan 2016):</a:t>
            </a:r>
            <a:r>
              <a:rPr lang="en-GB" dirty="0" smtClean="0">
                <a:ea typeface="Calibri"/>
                <a:cs typeface="Calibri"/>
                <a:sym typeface="Calibri"/>
              </a:rPr>
              <a:t> </a:t>
            </a:r>
            <a:r>
              <a:rPr lang="en-GB" dirty="0">
                <a:ea typeface="Calibri"/>
                <a:cs typeface="Calibri"/>
                <a:sym typeface="Calibri"/>
              </a:rPr>
              <a:t>A report from the WHO with 6 main recommendations to end childhood obesity; </a:t>
            </a:r>
            <a:r>
              <a:rPr lang="en-GB" dirty="0"/>
              <a:t>including focusing on childhood diet and physical activity</a:t>
            </a:r>
          </a:p>
          <a:p>
            <a:pPr lvl="0" algn="just">
              <a:buClr>
                <a:schemeClr val="dk1"/>
              </a:buClr>
              <a:buSzPct val="61111"/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ct val="61111"/>
            </a:pPr>
            <a:r>
              <a:rPr lang="en-GB" dirty="0">
                <a:hlinkClick r:id="rId6"/>
              </a:rPr>
              <a:t>Evans C, Greenwood D, Thomas J, Cade J</a:t>
            </a:r>
            <a:r>
              <a:rPr lang="en-GB" dirty="0"/>
              <a:t>: the survey of children's packed lunches which demonstrated that only 1% meet the nutritional standards for school food</a:t>
            </a: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buClr>
                <a:schemeClr val="dk1"/>
              </a:buClr>
              <a:buSzPct val="61111"/>
            </a:pPr>
            <a:endParaRPr lang="en-GB" dirty="0" smtClean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en-GB" dirty="0"/>
              <a:t>Hart, C.S. (2016)</a:t>
            </a:r>
            <a:r>
              <a:rPr lang="en-US" dirty="0"/>
              <a:t>: </a:t>
            </a:r>
            <a:r>
              <a:rPr lang="en-GB" dirty="0"/>
              <a:t>The School Food Plan and the Social Context of Food in Schools, </a:t>
            </a:r>
            <a:r>
              <a:rPr lang="en-GB" i="1" dirty="0"/>
              <a:t>Cambridge Journal of Education</a:t>
            </a:r>
            <a:r>
              <a:rPr lang="en-GB" dirty="0"/>
              <a:t>, 46:2.</a:t>
            </a:r>
          </a:p>
          <a:p>
            <a:r>
              <a:rPr lang="en-US" dirty="0"/>
              <a:t> </a:t>
            </a:r>
            <a:endParaRPr lang="en-GB" dirty="0"/>
          </a:p>
          <a:p>
            <a:pPr lvl="0">
              <a:buClr>
                <a:schemeClr val="dk1"/>
              </a:buClr>
              <a:buSzPct val="61111"/>
            </a:pPr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>
              <a:spcBef>
                <a:spcPts val="100"/>
              </a:spcBef>
              <a:spcAft>
                <a:spcPts val="100"/>
              </a:spcAft>
            </a:pPr>
            <a:endParaRPr lang="en-GB" dirty="0"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56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Training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Children’s Food Trust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a suite of training courses and resources to help teachers and schools improve their food culture and provision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Food Teaching in Schools: a Framework of Knowledge and Skills. </a:t>
            </a:r>
          </a:p>
          <a:p>
            <a:pPr lvl="0" algn="just"/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Primary Schools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and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5"/>
              </a:rPr>
              <a:t>Secondary Schools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. Prepared by British Nutrition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Foundation (BNF)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Public Health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England (PHE)</a:t>
            </a:r>
            <a:endParaRPr lang="en-GB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6"/>
              </a:rPr>
              <a:t>Food Teachers Centre: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platform to exchange best practice, give advice and support to less experienced teachers about food teaching, and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answer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practical concerns. 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7"/>
              </a:rPr>
              <a:t>School Food Matters: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home to a variety of useful resources, including cooking and growing ideas, as well as opportunities to receive training in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school</a:t>
            </a:r>
          </a:p>
          <a:p>
            <a:pPr algn="just"/>
            <a:endParaRPr lang="en-GB" dirty="0" smtClean="0">
              <a:ea typeface="Calibri"/>
              <a:cs typeface="Calibri"/>
              <a:sym typeface="Calibri"/>
              <a:hlinkClick r:id="rId8"/>
            </a:endParaRPr>
          </a:p>
          <a:p>
            <a:pPr algn="just"/>
            <a:r>
              <a:rPr lang="en-GB" dirty="0" smtClean="0">
                <a:ea typeface="Calibri"/>
                <a:cs typeface="Calibri"/>
                <a:sym typeface="Calibri"/>
                <a:hlinkClick r:id="rId8"/>
              </a:rPr>
              <a:t>Food </a:t>
            </a:r>
            <a:r>
              <a:rPr lang="en-GB" dirty="0">
                <a:ea typeface="Calibri"/>
                <a:cs typeface="Calibri"/>
                <a:sym typeface="Calibri"/>
                <a:hlinkClick r:id="rId8"/>
              </a:rPr>
              <a:t>Teacher Professional </a:t>
            </a:r>
            <a:r>
              <a:rPr lang="en-GB" dirty="0" smtClean="0">
                <a:ea typeface="Calibri"/>
                <a:cs typeface="Calibri"/>
                <a:sym typeface="Calibri"/>
                <a:hlinkClick r:id="rId8"/>
              </a:rPr>
              <a:t>Portfolio: </a:t>
            </a:r>
            <a:r>
              <a:rPr lang="en-GB" dirty="0" smtClean="0"/>
              <a:t>for teachers</a:t>
            </a:r>
            <a:r>
              <a:rPr lang="en-GB" dirty="0"/>
              <a:t>, at all stages of their careers, to audit, plan, organise and record their professional development. </a:t>
            </a:r>
            <a:endParaRPr lang="en-GB" dirty="0">
              <a:ea typeface="Calibri"/>
              <a:cs typeface="Calibri"/>
              <a:sym typeface="Calibri"/>
              <a:hlinkClick r:id="rId8"/>
            </a:endParaRPr>
          </a:p>
          <a:p>
            <a:pPr lvl="0" algn="just"/>
            <a:endParaRPr lang="en-GB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Resources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813886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buClr>
                <a:schemeClr val="dk1"/>
              </a:buClr>
            </a:pPr>
            <a:endParaRPr lang="en-GB" b="1" dirty="0" smtClean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What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Works Well: </a:t>
            </a:r>
            <a:r>
              <a:rPr lang="en-GB" dirty="0">
                <a:ea typeface="Calibri"/>
                <a:cs typeface="Calibri"/>
                <a:sym typeface="Calibri"/>
              </a:rPr>
              <a:t>a collection of the best examples and ideas for delivering great food and food education in schools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C4L School Zone:</a:t>
            </a:r>
            <a:r>
              <a:rPr lang="en-GB" dirty="0">
                <a:ea typeface="Calibri"/>
                <a:cs typeface="Calibri"/>
                <a:sym typeface="Calibri"/>
              </a:rPr>
              <a:t> PHE-sponsored healthy eating resources, including </a:t>
            </a:r>
            <a:r>
              <a:rPr lang="en-GB" dirty="0" smtClean="0">
                <a:ea typeface="Calibri"/>
                <a:cs typeface="Calibri"/>
                <a:sym typeface="Calibri"/>
              </a:rPr>
              <a:t>‘</a:t>
            </a:r>
            <a:r>
              <a:rPr lang="en-GB" dirty="0">
                <a:ea typeface="Calibri"/>
                <a:cs typeface="Calibri"/>
                <a:sym typeface="Calibri"/>
              </a:rPr>
              <a:t>food detectives’ materials to support the ‘Sugar Smart’ campaign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Jamie Oliver's Kitchen Garden Project: </a:t>
            </a:r>
            <a:r>
              <a:rPr lang="en-GB" dirty="0">
                <a:ea typeface="Calibri"/>
                <a:cs typeface="Calibri"/>
                <a:sym typeface="Calibri"/>
              </a:rPr>
              <a:t>an online community hosting over 400 simple and beautiful teaching resources ranging from Jamie Oliver children's recipes to lesson plans, tips, fact sheets, nutrition information, posters and more</a:t>
            </a: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12069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Resources (Continued)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just">
              <a:lnSpc>
                <a:spcPct val="115000"/>
              </a:lnSpc>
            </a:pP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The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Core Competence Framework</a:t>
            </a:r>
            <a:r>
              <a:rPr lang="en-GB" dirty="0">
                <a:ea typeface="Calibri"/>
                <a:cs typeface="Calibri"/>
                <a:sym typeface="Calibri"/>
              </a:rPr>
              <a:t>: essential skills and knowledge around Diet, Consumer Awareness, Cooking, Food Safety and Active </a:t>
            </a:r>
            <a:r>
              <a:rPr lang="en-GB" dirty="0" smtClean="0">
                <a:ea typeface="Calibri"/>
                <a:cs typeface="Calibri"/>
                <a:sym typeface="Calibri"/>
              </a:rPr>
              <a:t>Lifestyles</a:t>
            </a: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Food </a:t>
            </a: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For </a:t>
            </a: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Life:</a:t>
            </a:r>
            <a:r>
              <a:rPr lang="en-GB" dirty="0">
                <a:ea typeface="Calibri"/>
                <a:cs typeface="Calibri"/>
                <a:sym typeface="Calibri"/>
              </a:rPr>
              <a:t> a </a:t>
            </a:r>
            <a:r>
              <a:rPr lang="en-GB" dirty="0" smtClean="0">
                <a:ea typeface="Calibri"/>
                <a:cs typeface="Calibri"/>
                <a:sym typeface="Calibri"/>
              </a:rPr>
              <a:t>wide range </a:t>
            </a:r>
            <a:r>
              <a:rPr lang="en-GB" dirty="0">
                <a:ea typeface="Calibri"/>
                <a:cs typeface="Calibri"/>
                <a:sym typeface="Calibri"/>
              </a:rPr>
              <a:t>of resources, including awards packages to support schools </a:t>
            </a:r>
            <a:r>
              <a:rPr lang="en-GB" dirty="0" smtClean="0">
                <a:ea typeface="Calibri"/>
                <a:cs typeface="Calibri"/>
                <a:sym typeface="Calibri"/>
              </a:rPr>
              <a:t>to </a:t>
            </a:r>
            <a:r>
              <a:rPr lang="en-GB" dirty="0">
                <a:ea typeface="Calibri"/>
                <a:cs typeface="Calibri"/>
                <a:sym typeface="Calibri"/>
              </a:rPr>
              <a:t>improve their school food culture </a:t>
            </a:r>
          </a:p>
          <a:p>
            <a:pPr lvl="0" algn="just"/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Food 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A </a:t>
            </a: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Fact 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Of </a:t>
            </a: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Life</a:t>
            </a:r>
            <a:r>
              <a:rPr lang="en-GB" dirty="0">
                <a:ea typeface="Calibri"/>
                <a:cs typeface="Calibri"/>
                <a:sym typeface="Calibri"/>
              </a:rPr>
              <a:t>: a wealth of free resources from the </a:t>
            </a:r>
            <a:r>
              <a:rPr lang="en-GB" dirty="0" smtClean="0">
                <a:ea typeface="Calibri"/>
                <a:cs typeface="Calibri"/>
                <a:sym typeface="Calibri"/>
              </a:rPr>
              <a:t>BNF </a:t>
            </a:r>
            <a:r>
              <a:rPr lang="en-GB" dirty="0">
                <a:ea typeface="Calibri"/>
                <a:cs typeface="Calibri"/>
                <a:sym typeface="Calibri"/>
              </a:rPr>
              <a:t>about healthy eating, cooking, food and farming for children and young people aged </a:t>
            </a:r>
            <a:r>
              <a:rPr lang="en-GB" dirty="0" smtClean="0">
                <a:ea typeface="Calibri"/>
                <a:cs typeface="Calibri"/>
                <a:sym typeface="Calibri"/>
              </a:rPr>
              <a:t>3-18 years. </a:t>
            </a:r>
          </a:p>
          <a:p>
            <a:pPr lvl="0" algn="just"/>
            <a:endParaRPr lang="en-GB" dirty="0"/>
          </a:p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6"/>
              </a:rPr>
              <a:t>‘Food Route: A Journey Through Food’</a:t>
            </a:r>
            <a:r>
              <a:rPr lang="en-GB" dirty="0">
                <a:ea typeface="Calibri"/>
                <a:cs typeface="Calibri"/>
                <a:sym typeface="Calibri"/>
              </a:rPr>
              <a:t>: range of age-appropriate resources to help young people to gain food-related skills and knowledge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7"/>
              </a:rPr>
              <a:t>The Natural Hydration Council:</a:t>
            </a:r>
            <a:r>
              <a:rPr lang="en-GB" dirty="0">
                <a:ea typeface="Calibri"/>
                <a:cs typeface="Calibri"/>
                <a:sym typeface="Calibri"/>
              </a:rPr>
              <a:t> useful resources about water and health</a:t>
            </a:r>
          </a:p>
          <a:p>
            <a:pPr lvl="0" algn="just"/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12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Resources (Continued)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Design </a:t>
            </a:r>
            <a:r>
              <a:rPr lang="en-GB" dirty="0" smtClean="0">
                <a:ea typeface="Calibri"/>
                <a:cs typeface="Calibri"/>
                <a:sym typeface="Calibri"/>
                <a:hlinkClick r:id="rId3"/>
              </a:rPr>
              <a:t>And </a:t>
            </a:r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Technology Association: </a:t>
            </a:r>
            <a:r>
              <a:rPr lang="en-GB" dirty="0">
                <a:ea typeface="Calibri"/>
                <a:cs typeface="Calibri"/>
                <a:sym typeface="Calibri"/>
              </a:rPr>
              <a:t>provides an outline programme of study for Cooking and Nutrition,  a progression framework for KS1-3 and assessment </a:t>
            </a:r>
            <a:r>
              <a:rPr lang="en-GB" dirty="0" smtClean="0">
                <a:ea typeface="Calibri"/>
                <a:cs typeface="Calibri"/>
                <a:sym typeface="Calibri"/>
              </a:rPr>
              <a:t>guidance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lvl="0" algn="just">
              <a:lnSpc>
                <a:spcPct val="115000"/>
              </a:lnSpc>
            </a:pP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Countryside </a:t>
            </a: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Classroom: </a:t>
            </a:r>
            <a:r>
              <a:rPr lang="en-GB" dirty="0" smtClean="0">
                <a:ea typeface="Calibri"/>
                <a:cs typeface="Calibri"/>
                <a:sym typeface="Calibri"/>
              </a:rPr>
              <a:t>range of </a:t>
            </a:r>
            <a:r>
              <a:rPr lang="en-GB" dirty="0" smtClean="0">
                <a:ea typeface="Calibri"/>
                <a:cs typeface="Calibri"/>
                <a:sym typeface="Calibri"/>
              </a:rPr>
              <a:t>resources for teachers </a:t>
            </a:r>
            <a:r>
              <a:rPr lang="en-GB" dirty="0" smtClean="0">
                <a:ea typeface="Calibri"/>
                <a:cs typeface="Calibri"/>
                <a:sym typeface="Calibri"/>
              </a:rPr>
              <a:t>to connect food, farming and the natural environment</a:t>
            </a:r>
          </a:p>
          <a:p>
            <a:pPr lvl="0"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r>
              <a:rPr lang="en-US" dirty="0">
                <a:hlinkClick r:id="rId5"/>
              </a:rPr>
              <a:t>PSHE </a:t>
            </a:r>
            <a:r>
              <a:rPr lang="en-US" dirty="0" smtClean="0">
                <a:hlinkClick r:id="rId5"/>
              </a:rPr>
              <a:t>Association</a:t>
            </a:r>
            <a:r>
              <a:rPr lang="en-US" dirty="0" smtClean="0"/>
              <a:t>: </a:t>
            </a:r>
            <a:r>
              <a:rPr lang="en-US" dirty="0"/>
              <a:t>supporting resources covering all aspects of PSHE. </a:t>
            </a:r>
            <a:r>
              <a:rPr lang="en-US" dirty="0" smtClean="0"/>
              <a:t>Resources </a:t>
            </a:r>
            <a:r>
              <a:rPr lang="en-US" dirty="0"/>
              <a:t>include: case studies, schemes of work and lesson plans </a:t>
            </a:r>
            <a:endParaRPr lang="en-GB" dirty="0"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58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Cooking Skills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Fun Kitchen: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food cookery class workshops and recipes for children and adults to learn new practical cooking skills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Chefs Adopt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A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School: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 national team of trained chefs and volunteers who deliver a holistic food education in schools all over the country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5"/>
              </a:rPr>
              <a:t>Let’s Get Cooking: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 large collection of recipes appropriate for children/families.  Members have access to skills videos, practical guidance and session plans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6"/>
              </a:rPr>
              <a:t>Times Education Supplement: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GB" dirty="0">
                <a:highlight>
                  <a:srgbClr val="FFFFFF"/>
                </a:highligh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food education guidance and inspiration to coincide with the new curriculum for food education, including: recipe sheets and booklets </a:t>
            </a:r>
          </a:p>
          <a:p>
            <a:pPr lvl="0" algn="just"/>
            <a:endParaRPr lang="en-GB" dirty="0">
              <a:highlight>
                <a:srgbClr val="FFFFFF"/>
              </a:highligh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r>
              <a:rPr lang="en-GB" dirty="0">
                <a:highlight>
                  <a:srgbClr val="FFFFFF"/>
                </a:highligh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7"/>
              </a:rPr>
              <a:t>Catering Health Online</a:t>
            </a:r>
            <a:r>
              <a:rPr lang="en-GB" dirty="0">
                <a:highlight>
                  <a:srgbClr val="FFFFFF"/>
                </a:highligh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online BNF course to </a:t>
            </a:r>
            <a:r>
              <a:rPr lang="en-GB" dirty="0">
                <a:highlight>
                  <a:srgbClr val="FFFFFF"/>
                </a:highligh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provide caterers, food service providers and catering students with the skills and knowledge they need to offer creative and healthier menus</a:t>
            </a: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75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Provision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>
              <a:lnSpc>
                <a:spcPct val="115000"/>
              </a:lnSpc>
            </a:pPr>
            <a:endParaRPr lang="en-GB" u="sng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  <a:hlinkClick r:id="rId3"/>
            </a:endParaRPr>
          </a:p>
          <a:p>
            <a:pPr lvl="0" algn="just">
              <a:lnSpc>
                <a:spcPct val="115000"/>
              </a:lnSpc>
            </a:pPr>
            <a:r>
              <a:rPr lang="en-GB" u="sng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The </a:t>
            </a:r>
            <a:r>
              <a:rPr lang="en-GB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Government Buying Standards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a set of government procurement standards which emphasise the importance of criteria other than </a:t>
            </a:r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cost</a:t>
            </a:r>
          </a:p>
          <a:p>
            <a:pPr lvl="0" algn="just">
              <a:lnSpc>
                <a:spcPct val="115000"/>
              </a:lnSpc>
            </a:pPr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algn="just"/>
            <a:r>
              <a:rPr lang="en-US" dirty="0">
                <a:hlinkClick r:id="rId4"/>
              </a:rPr>
              <a:t>A Plan </a:t>
            </a:r>
            <a:r>
              <a:rPr lang="en-US" dirty="0" smtClean="0">
                <a:hlinkClick r:id="rId4"/>
              </a:rPr>
              <a:t>For </a:t>
            </a:r>
            <a:r>
              <a:rPr lang="en-US" dirty="0">
                <a:hlinkClick r:id="rId4"/>
              </a:rPr>
              <a:t>Public Procurement (Food and Catering</a:t>
            </a:r>
            <a:r>
              <a:rPr lang="en-US" dirty="0" smtClean="0">
                <a:hlinkClick r:id="rId4"/>
              </a:rPr>
              <a:t>)</a:t>
            </a:r>
            <a:r>
              <a:rPr lang="en-GB" dirty="0" smtClean="0"/>
              <a:t>: </a:t>
            </a:r>
            <a:r>
              <a:rPr lang="en-US" dirty="0"/>
              <a:t>Improving food procurement by changing the way the public sector buys food and catering services.</a:t>
            </a:r>
            <a:endParaRPr lang="en-GB" dirty="0"/>
          </a:p>
          <a:p>
            <a:pPr algn="just"/>
            <a:r>
              <a:rPr lang="en-US" dirty="0"/>
              <a:t> </a:t>
            </a:r>
            <a:endParaRPr lang="en-GB" dirty="0"/>
          </a:p>
          <a:p>
            <a:pPr algn="just"/>
            <a:r>
              <a:rPr lang="en-US" dirty="0">
                <a:hlinkClick r:id="rId5"/>
              </a:rPr>
              <a:t>A Plan </a:t>
            </a:r>
            <a:r>
              <a:rPr lang="en-US" dirty="0" smtClean="0">
                <a:hlinkClick r:id="rId5"/>
              </a:rPr>
              <a:t>For </a:t>
            </a:r>
            <a:r>
              <a:rPr lang="en-US" dirty="0">
                <a:hlinkClick r:id="rId5"/>
              </a:rPr>
              <a:t>Public Procurement: The Balanced </a:t>
            </a:r>
            <a:r>
              <a:rPr lang="en-US" dirty="0" smtClean="0">
                <a:hlinkClick r:id="rId5"/>
              </a:rPr>
              <a:t>Scorecard</a:t>
            </a:r>
            <a:r>
              <a:rPr lang="en-US" dirty="0" smtClean="0"/>
              <a:t>: </a:t>
            </a:r>
            <a:r>
              <a:rPr lang="en-GB" dirty="0" smtClean="0"/>
              <a:t>A </a:t>
            </a:r>
            <a:r>
              <a:rPr lang="en-GB" dirty="0"/>
              <a:t>balanced scorecard for those procuring food and/or catering services within the public sector. Includes techniques for incorporating criteria, other than cost, into tender evaluations</a:t>
            </a:r>
          </a:p>
          <a:p>
            <a:pPr lvl="0" algn="just">
              <a:lnSpc>
                <a:spcPct val="115000"/>
              </a:lnSpc>
            </a:pPr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6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Provision (Continued)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799372"/>
            <a:ext cx="8229600" cy="52400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just"/>
            <a:endParaRPr lang="en-GB" dirty="0" smtClean="0"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algn="just"/>
            <a:r>
              <a:rPr lang="en-US" dirty="0">
                <a:hlinkClick r:id="rId4"/>
              </a:rPr>
              <a:t>The Food </a:t>
            </a:r>
            <a:r>
              <a:rPr lang="en-US" dirty="0" smtClean="0">
                <a:hlinkClick r:id="rId4"/>
              </a:rPr>
              <a:t>For </a:t>
            </a:r>
            <a:r>
              <a:rPr lang="en-US" dirty="0">
                <a:hlinkClick r:id="rId4"/>
              </a:rPr>
              <a:t>Life Catering Mark</a:t>
            </a:r>
            <a:r>
              <a:rPr lang="en-GB" dirty="0"/>
              <a:t>:  an independent endorsement </a:t>
            </a:r>
            <a:r>
              <a:rPr lang="en-GB" dirty="0" smtClean="0"/>
              <a:t>that </a:t>
            </a:r>
            <a:r>
              <a:rPr lang="en-GB" dirty="0"/>
              <a:t>food providers are taking steps to improve the food they serve</a:t>
            </a:r>
          </a:p>
          <a:p>
            <a:pPr lvl="0"/>
            <a:endParaRPr lang="en-GB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  <a:hlinkClick r:id="rId5"/>
            </a:endParaRPr>
          </a:p>
          <a:p>
            <a:pPr lvl="0" algn="just"/>
            <a:r>
              <a:rPr lang="en-GB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5"/>
              </a:rPr>
              <a:t>Magic 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5"/>
              </a:rPr>
              <a:t>Breakfast</a:t>
            </a:r>
            <a:r>
              <a:rPr lang="en-GB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providing free, nutritious breakfasts to over 480 schools and 23,500 children each morning</a:t>
            </a:r>
          </a:p>
          <a:p>
            <a:pPr lvl="0" algn="just"/>
            <a:endParaRPr lang="en-GB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algn="just"/>
            <a:r>
              <a:rPr lang="en-US" dirty="0">
                <a:hlinkClick r:id="rId6"/>
              </a:rPr>
              <a:t>Holiday Hunger Report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a report from the All Parliamentary Group on School Food on the issue of holiday hunger amongst </a:t>
            </a:r>
            <a:r>
              <a:rPr lang="en-US" dirty="0" smtClean="0"/>
              <a:t>children</a:t>
            </a:r>
          </a:p>
          <a:p>
            <a:pPr algn="just"/>
            <a:endParaRPr lang="en-GB" b="1" dirty="0"/>
          </a:p>
          <a:p>
            <a:pPr lvl="0" algn="just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The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Lunchtime Experience: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tips on the What Works Well website to deliver a positive lunchtime experience</a:t>
            </a:r>
          </a:p>
          <a:p>
            <a:pPr lvl="0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n-GB" u="sng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  <a:hlinkClick r:id="rId7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92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Food Policy</a:t>
            </a:r>
            <a:endParaRPr lang="en-US" dirty="0"/>
          </a:p>
        </p:txBody>
      </p:sp>
      <p:sp>
        <p:nvSpPr>
          <p:cNvPr id="43" name="Shape 265"/>
          <p:cNvSpPr/>
          <p:nvPr/>
        </p:nvSpPr>
        <p:spPr>
          <a:xfrm>
            <a:off x="605038" y="1875573"/>
            <a:ext cx="8229600" cy="40934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just"/>
            <a:r>
              <a:rPr lang="en-GB" dirty="0">
                <a:ea typeface="Calibri"/>
                <a:cs typeface="Calibri"/>
                <a:sym typeface="Calibri"/>
                <a:hlinkClick r:id="rId3"/>
              </a:rPr>
              <a:t>The School Food Plan:</a:t>
            </a:r>
            <a:r>
              <a:rPr lang="en-GB" dirty="0">
                <a:ea typeface="Calibri"/>
                <a:cs typeface="Calibri"/>
                <a:sym typeface="Calibri"/>
              </a:rPr>
              <a:t> a copy of the school food plan and all key resources to support its actions, including </a:t>
            </a:r>
            <a:r>
              <a:rPr lang="en-GB" dirty="0" smtClean="0">
                <a:ea typeface="Calibri"/>
                <a:cs typeface="Calibri"/>
                <a:sym typeface="Calibri"/>
              </a:rPr>
              <a:t>Ofsted guidance and </a:t>
            </a:r>
            <a:r>
              <a:rPr lang="en-GB" dirty="0">
                <a:ea typeface="Calibri"/>
                <a:cs typeface="Calibri"/>
                <a:sym typeface="Calibri"/>
              </a:rPr>
              <a:t>the Head-teacher's’ </a:t>
            </a:r>
            <a:r>
              <a:rPr lang="en-GB" dirty="0" smtClean="0">
                <a:ea typeface="Calibri"/>
                <a:cs typeface="Calibri"/>
                <a:sym typeface="Calibri"/>
              </a:rPr>
              <a:t>checklist</a:t>
            </a:r>
          </a:p>
          <a:p>
            <a:pPr algn="just"/>
            <a:endParaRPr lang="en-GB" dirty="0" smtClean="0">
              <a:ea typeface="Calibri"/>
              <a:cs typeface="Calibri"/>
              <a:sym typeface="Calibri"/>
              <a:hlinkClick r:id="rId4"/>
            </a:endParaRPr>
          </a:p>
          <a:p>
            <a:pPr lvl="0" algn="just"/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School </a:t>
            </a:r>
            <a:r>
              <a:rPr lang="en-GB" dirty="0">
                <a:ea typeface="Calibri"/>
                <a:cs typeface="Calibri"/>
                <a:sym typeface="Calibri"/>
                <a:hlinkClick r:id="rId4"/>
              </a:rPr>
              <a:t>Food </a:t>
            </a:r>
            <a:r>
              <a:rPr lang="en-GB" dirty="0" smtClean="0">
                <a:ea typeface="Calibri"/>
                <a:cs typeface="Calibri"/>
                <a:sym typeface="Calibri"/>
                <a:hlinkClick r:id="rId4"/>
              </a:rPr>
              <a:t>Standards:</a:t>
            </a:r>
            <a:r>
              <a:rPr lang="en-GB" dirty="0" smtClean="0">
                <a:ea typeface="Calibri"/>
                <a:cs typeface="Calibri"/>
                <a:sym typeface="Calibri"/>
              </a:rPr>
              <a:t> mandatory food-based standards for the provision of food across the school day </a:t>
            </a:r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Creating </a:t>
            </a: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Tools 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For </a:t>
            </a: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Practice: Food 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And The </a:t>
            </a:r>
            <a:r>
              <a:rPr lang="en-GB" dirty="0">
                <a:ea typeface="Calibri"/>
                <a:cs typeface="Calibri"/>
                <a:sym typeface="Calibri"/>
                <a:hlinkClick r:id="rId5"/>
              </a:rPr>
              <a:t>Self-evaluating School</a:t>
            </a:r>
            <a:r>
              <a:rPr lang="en-GB" dirty="0" smtClean="0">
                <a:ea typeface="Calibri"/>
                <a:cs typeface="Calibri"/>
                <a:sym typeface="Calibri"/>
                <a:hlinkClick r:id="rId5"/>
              </a:rPr>
              <a:t>:</a:t>
            </a:r>
            <a:r>
              <a:rPr lang="en-GB" dirty="0" smtClean="0">
                <a:ea typeface="Calibri"/>
                <a:cs typeface="Calibri"/>
                <a:sym typeface="Calibri"/>
              </a:rPr>
              <a:t> </a:t>
            </a:r>
            <a:r>
              <a:rPr lang="en-GB" dirty="0">
                <a:ea typeface="Calibri"/>
                <a:cs typeface="Calibri"/>
                <a:sym typeface="Calibri"/>
              </a:rPr>
              <a:t>a clear, systematic process to support schools in self-evaluating and developing their food practices, efficiently and cost effectively from the University of Sheffield, School of Education</a:t>
            </a:r>
          </a:p>
          <a:p>
            <a:pPr lvl="0" algn="just"/>
            <a:endParaRPr lang="en-GB" dirty="0">
              <a:ea typeface="Calibri"/>
              <a:cs typeface="Calibri"/>
              <a:sym typeface="Calibri"/>
            </a:endParaRPr>
          </a:p>
          <a:p>
            <a:pPr lvl="0" algn="just"/>
            <a:r>
              <a:rPr lang="en-GB" dirty="0">
                <a:ea typeface="Calibri"/>
                <a:cs typeface="Calibri"/>
                <a:sym typeface="Calibri"/>
                <a:hlinkClick r:id="rId6"/>
              </a:rPr>
              <a:t>Good Food </a:t>
            </a:r>
            <a:r>
              <a:rPr lang="en-GB" dirty="0" smtClean="0">
                <a:ea typeface="Calibri"/>
                <a:cs typeface="Calibri"/>
                <a:sym typeface="Calibri"/>
                <a:hlinkClick r:id="rId6"/>
              </a:rPr>
              <a:t>For </a:t>
            </a:r>
            <a:r>
              <a:rPr lang="en-GB" dirty="0">
                <a:ea typeface="Calibri"/>
                <a:cs typeface="Calibri"/>
                <a:sym typeface="Calibri"/>
                <a:hlinkClick r:id="rId6"/>
              </a:rPr>
              <a:t>Small Schools - A Practical Toolkit:</a:t>
            </a:r>
            <a:r>
              <a:rPr lang="en-GB" dirty="0">
                <a:ea typeface="Calibri"/>
                <a:cs typeface="Calibri"/>
                <a:sym typeface="Calibri"/>
              </a:rPr>
              <a:t> a toolkit from LACA and the Children’s Food trust providing practical advice to help small schools improve their food </a:t>
            </a:r>
            <a:r>
              <a:rPr lang="en-GB" dirty="0" smtClean="0">
                <a:ea typeface="Calibri"/>
                <a:cs typeface="Calibri"/>
                <a:sym typeface="Calibri"/>
              </a:rPr>
              <a:t>culture</a:t>
            </a:r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en-GB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15000"/>
              </a:lnSpc>
            </a:pPr>
            <a:endParaRPr lang="en-GB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253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 Food Plan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F4EED3"/>
      </a:lt2>
      <a:accent1>
        <a:srgbClr val="3A6E6B"/>
      </a:accent1>
      <a:accent2>
        <a:srgbClr val="D15C5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</TotalTime>
  <Words>1361</Words>
  <Application>Microsoft Office PowerPoint</Application>
  <PresentationFormat>On-screen Show (4:3)</PresentationFormat>
  <Paragraphs>166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School Food Plan</vt:lpstr>
      <vt:lpstr>PowerPoint Presentation</vt:lpstr>
      <vt:lpstr>Teacher Training</vt:lpstr>
      <vt:lpstr>Teaching Resources</vt:lpstr>
      <vt:lpstr>Teaching Resources (Continued)</vt:lpstr>
      <vt:lpstr>Teaching Resources (Continued)</vt:lpstr>
      <vt:lpstr>Practical Cooking Skills</vt:lpstr>
      <vt:lpstr>Food Provision</vt:lpstr>
      <vt:lpstr>Food Provision (Continued)</vt:lpstr>
      <vt:lpstr>School Food Policy</vt:lpstr>
      <vt:lpstr>School Food Policy (Continued)</vt:lpstr>
      <vt:lpstr>Campaigns And Awareness Raising</vt:lpstr>
      <vt:lpstr>Awards And Quality Assured Schemes</vt:lpstr>
      <vt:lpstr>Further Reading</vt:lpstr>
      <vt:lpstr>Further Reading (Continued)</vt:lpstr>
      <vt:lpstr>Further Reading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Goodall</dc:creator>
  <cp:lastModifiedBy>Sarah Grant</cp:lastModifiedBy>
  <cp:revision>69</cp:revision>
  <dcterms:created xsi:type="dcterms:W3CDTF">2016-01-25T11:51:22Z</dcterms:created>
  <dcterms:modified xsi:type="dcterms:W3CDTF">2016-03-17T09:58:48Z</dcterms:modified>
</cp:coreProperties>
</file>